
<file path=[Content_Types].xml><?xml version="1.0" encoding="utf-8"?>
<Types xmlns="http://schemas.openxmlformats.org/package/2006/content-types">
  <Default Extension="jfif"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20.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70" r:id="rId3"/>
    <p:sldId id="257" r:id="rId4"/>
    <p:sldId id="271" r:id="rId5"/>
    <p:sldId id="272" r:id="rId6"/>
    <p:sldId id="295" r:id="rId7"/>
    <p:sldId id="296" r:id="rId8"/>
    <p:sldId id="297" r:id="rId9"/>
    <p:sldId id="298" r:id="rId10"/>
    <p:sldId id="273" r:id="rId11"/>
    <p:sldId id="299" r:id="rId12"/>
    <p:sldId id="300" r:id="rId13"/>
    <p:sldId id="301" r:id="rId14"/>
    <p:sldId id="302" r:id="rId15"/>
    <p:sldId id="303"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4" r:id="rId29"/>
    <p:sldId id="275" r:id="rId30"/>
    <p:sldId id="276" r:id="rId31"/>
    <p:sldId id="277" r:id="rId32"/>
    <p:sldId id="278" r:id="rId33"/>
    <p:sldId id="279" r:id="rId34"/>
    <p:sldId id="280" r:id="rId35"/>
    <p:sldId id="281" r:id="rId36"/>
    <p:sldId id="282" r:id="rId37"/>
    <p:sldId id="283" r:id="rId38"/>
    <p:sldId id="284" r:id="rId39"/>
    <p:sldId id="286" r:id="rId40"/>
    <p:sldId id="285" r:id="rId41"/>
    <p:sldId id="287" r:id="rId42"/>
    <p:sldId id="288" r:id="rId43"/>
    <p:sldId id="289" r:id="rId44"/>
    <p:sldId id="290" r:id="rId45"/>
    <p:sldId id="291" r:id="rId46"/>
    <p:sldId id="294" r:id="rId47"/>
    <p:sldId id="292" r:id="rId48"/>
    <p:sldId id="293" r:id="rId49"/>
  </p:sldIdLst>
  <p:sldSz cx="18300700" cy="10299700"/>
  <p:notesSz cx="18300700" cy="10299700"/>
  <p:defaultTextStyle>
    <a:defPPr>
      <a:defRPr kern="0"/>
    </a:defPPr>
  </p:defaultTextStyle>
  <p:extLst>
    <p:ext uri="{521415D9-36F7-43E2-AB2F-B90AF26B5E84}">
      <p14:sectionLst xmlns:p14="http://schemas.microsoft.com/office/powerpoint/2010/main">
        <p14:section name="Default Section" id="{5709E4B9-D886-439F-B6C4-380E935DDD10}">
          <p14:sldIdLst>
            <p14:sldId id="256"/>
            <p14:sldId id="270"/>
            <p14:sldId id="257"/>
            <p14:sldId id="271"/>
            <p14:sldId id="272"/>
            <p14:sldId id="295"/>
            <p14:sldId id="296"/>
            <p14:sldId id="297"/>
            <p14:sldId id="298"/>
            <p14:sldId id="273"/>
            <p14:sldId id="299"/>
            <p14:sldId id="300"/>
            <p14:sldId id="301"/>
            <p14:sldId id="302"/>
            <p14:sldId id="303"/>
            <p14:sldId id="258"/>
            <p14:sldId id="259"/>
            <p14:sldId id="260"/>
            <p14:sldId id="261"/>
            <p14:sldId id="262"/>
            <p14:sldId id="263"/>
            <p14:sldId id="264"/>
            <p14:sldId id="265"/>
            <p14:sldId id="266"/>
            <p14:sldId id="267"/>
            <p14:sldId id="268"/>
            <p14:sldId id="269"/>
            <p14:sldId id="274"/>
            <p14:sldId id="275"/>
            <p14:sldId id="276"/>
            <p14:sldId id="277"/>
          </p14:sldIdLst>
        </p14:section>
        <p14:section name="Untitled Section" id="{88B8D6F8-B651-418A-8F6E-E8C225DA7832}">
          <p14:sldIdLst>
            <p14:sldId id="278"/>
            <p14:sldId id="279"/>
            <p14:sldId id="280"/>
            <p14:sldId id="281"/>
            <p14:sldId id="282"/>
            <p14:sldId id="283"/>
            <p14:sldId id="284"/>
            <p14:sldId id="286"/>
            <p14:sldId id="285"/>
            <p14:sldId id="287"/>
            <p14:sldId id="288"/>
            <p14:sldId id="289"/>
            <p14:sldId id="290"/>
            <p14:sldId id="291"/>
            <p14:sldId id="294"/>
            <p14:sldId id="292"/>
            <p14:sldId id="293"/>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64" y="11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6978"/>
          </a:xfrm>
          <a:prstGeom prst="rect">
            <a:avLst/>
          </a:prstGeom>
        </p:spPr>
      </p:pic>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30296" y="2278557"/>
            <a:ext cx="6557644" cy="596900"/>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4/2/2025</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docker.com/engine/install/"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Linux_kernel" TargetMode="Externa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hyperlink" Target="https://en.wikipedia.org/wiki/Process_(computing)" TargetMode="External"/><Relationship Id="rId4" Type="http://schemas.openxmlformats.org/officeDocument/2006/relationships/hyperlink" Target="https://en.wikipedia.org/wiki/Resource_(computer_science)"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11750" y="882650"/>
            <a:ext cx="6689090" cy="513859"/>
          </a:xfrm>
          <a:prstGeom prst="rect">
            <a:avLst/>
          </a:prstGeom>
        </p:spPr>
        <p:txBody>
          <a:bodyPr vert="horz" wrap="square" lIns="0" tIns="12700" rIns="0" bIns="0" rtlCol="0">
            <a:spAutoFit/>
          </a:bodyPr>
          <a:lstStyle/>
          <a:p>
            <a:pPr marL="12065" marR="5080" indent="-635" algn="ctr">
              <a:lnSpc>
                <a:spcPct val="100600"/>
              </a:lnSpc>
              <a:spcBef>
                <a:spcPts val="100"/>
              </a:spcBef>
            </a:pPr>
            <a:r>
              <a:rPr lang="en-US" sz="3500" spc="-110" dirty="0">
                <a:solidFill>
                  <a:srgbClr val="FFFFFF"/>
                </a:solidFill>
              </a:rPr>
              <a:t>DevOps for Beginners </a:t>
            </a:r>
            <a:endParaRPr sz="3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4272965"/>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Versions of HTTP</a:t>
            </a:r>
          </a:p>
          <a:p>
            <a:endParaRPr lang="en-US" sz="2800" b="0" i="0" dirty="0">
              <a:solidFill>
                <a:srgbClr val="404040"/>
              </a:solidFill>
              <a:effectLst/>
              <a:highlight>
                <a:srgbClr val="C0C0C0"/>
              </a:highlight>
              <a:latin typeface="Inter"/>
            </a:endParaRPr>
          </a:p>
          <a:p>
            <a:pPr algn="l">
              <a:buFont typeface="+mj-lt"/>
              <a:buAutoNum type="arabicPeriod"/>
            </a:pPr>
            <a:r>
              <a:rPr lang="en-US" sz="2800" b="1" i="0" dirty="0">
                <a:solidFill>
                  <a:srgbClr val="404040"/>
                </a:solidFill>
                <a:effectLst/>
                <a:highlight>
                  <a:srgbClr val="C0C0C0"/>
                </a:highlight>
                <a:latin typeface="Inter"/>
              </a:rPr>
              <a:t>HTTP/1.0</a:t>
            </a:r>
            <a:r>
              <a:rPr lang="en-US" sz="2800" b="0" i="0" dirty="0">
                <a:solidFill>
                  <a:srgbClr val="404040"/>
                </a:solidFill>
                <a:effectLst/>
                <a:highlight>
                  <a:srgbClr val="C0C0C0"/>
                </a:highlight>
                <a:latin typeface="Inter"/>
              </a:rPr>
              <a:t>: Basic version with limited features.</a:t>
            </a:r>
          </a:p>
          <a:p>
            <a:pPr algn="l">
              <a:buFont typeface="+mj-lt"/>
              <a:buAutoNum type="arabicPeriod"/>
            </a:pPr>
            <a:r>
              <a:rPr lang="en-US" sz="2800" b="1" i="0" dirty="0">
                <a:solidFill>
                  <a:srgbClr val="404040"/>
                </a:solidFill>
                <a:effectLst/>
                <a:highlight>
                  <a:srgbClr val="C0C0C0"/>
                </a:highlight>
                <a:latin typeface="Inter"/>
              </a:rPr>
              <a:t>HTTP/1.1</a:t>
            </a:r>
            <a:r>
              <a:rPr lang="en-US" sz="2800" b="0" i="0" dirty="0">
                <a:solidFill>
                  <a:srgbClr val="404040"/>
                </a:solidFill>
                <a:effectLst/>
                <a:highlight>
                  <a:srgbClr val="C0C0C0"/>
                </a:highlight>
                <a:latin typeface="Inter"/>
              </a:rPr>
              <a:t>: Improved performance with persistent connections and chunked transfer encoding.</a:t>
            </a:r>
          </a:p>
          <a:p>
            <a:pPr algn="l">
              <a:buFont typeface="+mj-lt"/>
              <a:buAutoNum type="arabicPeriod"/>
            </a:pPr>
            <a:r>
              <a:rPr lang="en-US" sz="2800" b="1" i="0" dirty="0">
                <a:solidFill>
                  <a:srgbClr val="404040"/>
                </a:solidFill>
                <a:effectLst/>
                <a:highlight>
                  <a:srgbClr val="C0C0C0"/>
                </a:highlight>
                <a:latin typeface="Inter"/>
              </a:rPr>
              <a:t>HTTP/2</a:t>
            </a:r>
            <a:r>
              <a:rPr lang="en-US" sz="2800" b="0" i="0" dirty="0">
                <a:solidFill>
                  <a:srgbClr val="404040"/>
                </a:solidFill>
                <a:effectLst/>
                <a:highlight>
                  <a:srgbClr val="C0C0C0"/>
                </a:highlight>
                <a:latin typeface="Inter"/>
              </a:rPr>
              <a:t>: Introduced multiplexing, header compression, and server push for faster performance.</a:t>
            </a:r>
          </a:p>
          <a:p>
            <a:pPr algn="l">
              <a:buFont typeface="+mj-lt"/>
              <a:buAutoNum type="arabicPeriod"/>
            </a:pPr>
            <a:r>
              <a:rPr lang="en-US" sz="2800" b="1" i="0" dirty="0">
                <a:solidFill>
                  <a:srgbClr val="404040"/>
                </a:solidFill>
                <a:effectLst/>
                <a:highlight>
                  <a:srgbClr val="C0C0C0"/>
                </a:highlight>
                <a:latin typeface="Inter"/>
              </a:rPr>
              <a:t>HTTP/3</a:t>
            </a:r>
            <a:r>
              <a:rPr lang="en-US" sz="2800" b="0" i="0" dirty="0">
                <a:solidFill>
                  <a:srgbClr val="404040"/>
                </a:solidFill>
                <a:effectLst/>
                <a:highlight>
                  <a:srgbClr val="C0C0C0"/>
                </a:highlight>
                <a:latin typeface="Inter"/>
              </a:rPr>
              <a:t>: Uses QUIC (a transport protocol over UDP) for reduced latency and improved reliability.</a:t>
            </a:r>
            <a:endParaRPr lang="en-US" sz="28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177629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14281036" cy="751488"/>
          </a:xfrm>
          <a:prstGeom prst="rect">
            <a:avLst/>
          </a:prstGeom>
        </p:spPr>
        <p:txBody>
          <a:bodyPr vert="horz" wrap="square" lIns="0" tIns="12700" rIns="0" bIns="0" rtlCol="0">
            <a:spAutoFit/>
          </a:bodyPr>
          <a:lstStyle/>
          <a:p>
            <a:pPr marL="12700">
              <a:lnSpc>
                <a:spcPct val="100000"/>
              </a:lnSpc>
              <a:spcBef>
                <a:spcPts val="100"/>
              </a:spcBef>
            </a:pPr>
            <a:r>
              <a:rPr lang="en-US" sz="4800" spc="-180" dirty="0"/>
              <a:t>APPLICATION SERVER VS WEB SERVER</a:t>
            </a:r>
            <a:endParaRPr sz="4800" dirty="0"/>
          </a:p>
        </p:txBody>
      </p:sp>
      <p:sp>
        <p:nvSpPr>
          <p:cNvPr id="4" name="object 4"/>
          <p:cNvSpPr txBox="1"/>
          <p:nvPr/>
        </p:nvSpPr>
        <p:spPr>
          <a:xfrm>
            <a:off x="1954961" y="2611729"/>
            <a:ext cx="11843589" cy="825867"/>
          </a:xfrm>
          <a:prstGeom prst="rect">
            <a:avLst/>
          </a:prstGeom>
        </p:spPr>
        <p:txBody>
          <a:bodyPr vert="horz" wrap="square" lIns="0" tIns="12700" rIns="0" bIns="0" rtlCol="0">
            <a:spAutoFit/>
          </a:bodyPr>
          <a:lstStyle/>
          <a:p>
            <a:pPr algn="l"/>
            <a:endParaRPr lang="en-US" sz="28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FC0B340E-DDA6-E59D-F76F-819A2C4B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4750" y="2927236"/>
            <a:ext cx="11734800" cy="5651614"/>
          </a:xfrm>
          <a:prstGeom prst="rect">
            <a:avLst/>
          </a:prstGeom>
        </p:spPr>
      </p:pic>
    </p:spTree>
    <p:extLst>
      <p:ext uri="{BB962C8B-B14F-4D97-AF65-F5344CB8AC3E}">
        <p14:creationId xmlns:p14="http://schemas.microsoft.com/office/powerpoint/2010/main" val="2913134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8630568"/>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reverse proxy</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A reverse proxy is a server sits between client and backend server forwarding client request to the appropriate backend  and returning the server’s response to the client.</a:t>
            </a:r>
            <a:endParaRPr lang="fa-IR" sz="2800" b="1" dirty="0">
              <a:solidFill>
                <a:srgbClr val="404040"/>
              </a:solidFill>
              <a:highlight>
                <a:srgbClr val="C0C0C0"/>
              </a:highlight>
              <a:latin typeface="Inter"/>
            </a:endParaRPr>
          </a:p>
          <a:p>
            <a:pPr algn="l"/>
            <a:endParaRPr lang="fa-IR" sz="2800" b="1" dirty="0">
              <a:solidFill>
                <a:srgbClr val="404040"/>
              </a:solidFill>
              <a:highlight>
                <a:srgbClr val="C0C0C0"/>
              </a:highlight>
              <a:latin typeface="Inter"/>
            </a:endParaRPr>
          </a:p>
          <a:p>
            <a:pPr algn="l"/>
            <a:r>
              <a:rPr lang="en-US" sz="2800" b="1" dirty="0" err="1">
                <a:solidFill>
                  <a:srgbClr val="404040"/>
                </a:solidFill>
                <a:highlight>
                  <a:srgbClr val="C0C0C0"/>
                </a:highlight>
                <a:latin typeface="Inter"/>
              </a:rPr>
              <a:t>proxy_pass</a:t>
            </a:r>
            <a:r>
              <a:rPr lang="en-US" sz="2800" b="1" dirty="0">
                <a:solidFill>
                  <a:srgbClr val="404040"/>
                </a:solidFill>
                <a:highlight>
                  <a:srgbClr val="C0C0C0"/>
                </a:highlight>
                <a:latin typeface="Inter"/>
              </a:rPr>
              <a:t> backend;</a:t>
            </a:r>
            <a:endParaRPr lang="fa-IR" sz="2800" b="1" dirty="0">
              <a:solidFill>
                <a:srgbClr val="404040"/>
              </a:solidFill>
              <a:highlight>
                <a:srgbClr val="C0C0C0"/>
              </a:highlight>
              <a:latin typeface="Inter"/>
            </a:endParaRP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Host $host;</a:t>
            </a: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X-Real-IP $</a:t>
            </a:r>
            <a:r>
              <a:rPr lang="en-US" sz="2800" b="1" dirty="0" err="1">
                <a:solidFill>
                  <a:srgbClr val="404040"/>
                </a:solidFill>
                <a:highlight>
                  <a:srgbClr val="C0C0C0"/>
                </a:highlight>
                <a:latin typeface="Inter"/>
              </a:rPr>
              <a:t>remote_addr</a:t>
            </a:r>
            <a:r>
              <a:rPr lang="en-US" sz="2800" b="1" dirty="0">
                <a:solidFill>
                  <a:srgbClr val="404040"/>
                </a:solidFill>
                <a:highlight>
                  <a:srgbClr val="C0C0C0"/>
                </a:highlight>
                <a:latin typeface="Inter"/>
              </a:rPr>
              <a:t>;</a:t>
            </a: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X-Forwarded-For $</a:t>
            </a:r>
            <a:r>
              <a:rPr lang="en-US" sz="2800" b="1" dirty="0" err="1">
                <a:solidFill>
                  <a:srgbClr val="404040"/>
                </a:solidFill>
                <a:highlight>
                  <a:srgbClr val="C0C0C0"/>
                </a:highlight>
                <a:latin typeface="Inter"/>
              </a:rPr>
              <a:t>proxy_add_x_forwarded_for</a:t>
            </a:r>
            <a:r>
              <a:rPr lang="en-US" sz="2800" b="1" dirty="0">
                <a:solidFill>
                  <a:srgbClr val="404040"/>
                </a:solidFill>
                <a:highlight>
                  <a:srgbClr val="C0C0C0"/>
                </a:highlight>
                <a:latin typeface="Inter"/>
              </a:rPr>
              <a:t>;</a:t>
            </a:r>
            <a:endParaRPr lang="fa-IR" sz="2800" b="1" dirty="0">
              <a:solidFill>
                <a:srgbClr val="404040"/>
              </a:solidFill>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1" i="0" dirty="0">
              <a:solidFill>
                <a:srgbClr val="404040"/>
              </a:solidFill>
              <a:effectLst/>
              <a:highlight>
                <a:srgbClr val="C0C0C0"/>
              </a:highlight>
              <a:latin typeface="Inter"/>
            </a:endParaRPr>
          </a:p>
          <a:p>
            <a:pPr algn="l"/>
            <a:r>
              <a:rPr lang="en-US" sz="2800" b="1" dirty="0">
                <a:solidFill>
                  <a:srgbClr val="404040"/>
                </a:solidFill>
                <a:highlight>
                  <a:srgbClr val="C0C0C0"/>
                </a:highlight>
                <a:latin typeface="Inter"/>
              </a:rPr>
              <a:t>Set </a:t>
            </a:r>
            <a:r>
              <a:rPr lang="en-US" sz="2800" b="1" dirty="0" err="1">
                <a:solidFill>
                  <a:srgbClr val="404040"/>
                </a:solidFill>
                <a:highlight>
                  <a:srgbClr val="C0C0C0"/>
                </a:highlight>
                <a:latin typeface="Inter"/>
              </a:rPr>
              <a:t>proxybuffer</a:t>
            </a:r>
            <a:r>
              <a:rPr lang="en-US" sz="2800" b="1" dirty="0">
                <a:solidFill>
                  <a:srgbClr val="404040"/>
                </a:solidFill>
                <a:highlight>
                  <a:srgbClr val="C0C0C0"/>
                </a:highlight>
                <a:latin typeface="Inter"/>
              </a:rPr>
              <a:t> for slow client   buffer of for when nginx server low memory</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proxy-bind when have more network interface</a:t>
            </a:r>
            <a:endParaRPr lang="en-US" sz="2800" b="1" i="0" dirty="0">
              <a:solidFill>
                <a:srgbClr val="404040"/>
              </a:solidFill>
              <a:effectLst/>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1" i="0" dirty="0">
              <a:solidFill>
                <a:srgbClr val="404040"/>
              </a:solidFill>
              <a:effectLst/>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4070729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530" y="-1651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8876789"/>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a:t>
            </a:r>
            <a:r>
              <a:rPr lang="en-US" sz="2800" b="1" dirty="0">
                <a:solidFill>
                  <a:srgbClr val="404040"/>
                </a:solidFill>
                <a:highlight>
                  <a:srgbClr val="C0C0C0"/>
                </a:highlight>
                <a:latin typeface="Inter"/>
              </a:rPr>
              <a:t>Load Balancer</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it means using the Nginx web server to distribute incoming network traffic (HTTP/HTTPS requests) across multiple backend servers. This improves performance, reliability, and scalability of web applications.</a:t>
            </a:r>
          </a:p>
          <a:p>
            <a:pPr algn="l"/>
            <a:endParaRPr lang="en-US" sz="2800" b="1" dirty="0">
              <a:solidFill>
                <a:srgbClr val="404040"/>
              </a:solidFill>
              <a:highlight>
                <a:srgbClr val="C0C0C0"/>
              </a:highlight>
              <a:latin typeface="Inter"/>
            </a:endParaRPr>
          </a:p>
          <a:p>
            <a:pPr algn="l"/>
            <a:r>
              <a:rPr lang="en-US" sz="1600" b="1" i="0" dirty="0">
                <a:solidFill>
                  <a:srgbClr val="404040"/>
                </a:solidFill>
                <a:effectLst/>
                <a:highlight>
                  <a:srgbClr val="C0C0C0"/>
                </a:highlight>
                <a:latin typeface="Inter"/>
              </a:rPr>
              <a:t>http {</a:t>
            </a:r>
          </a:p>
          <a:p>
            <a:pPr algn="l"/>
            <a:r>
              <a:rPr lang="en-US" sz="1600" b="1" i="0" dirty="0">
                <a:solidFill>
                  <a:srgbClr val="404040"/>
                </a:solidFill>
                <a:effectLst/>
                <a:highlight>
                  <a:srgbClr val="C0C0C0"/>
                </a:highlight>
                <a:latin typeface="Inter"/>
              </a:rPr>
              <a:t>    upstream </a:t>
            </a:r>
            <a:r>
              <a:rPr lang="en-US" sz="1600" b="1" i="0" dirty="0" err="1">
                <a:solidFill>
                  <a:srgbClr val="404040"/>
                </a:solidFill>
                <a:effectLst/>
                <a:highlight>
                  <a:srgbClr val="C0C0C0"/>
                </a:highlight>
                <a:latin typeface="Inter"/>
              </a:rPr>
              <a:t>backend_servers</a:t>
            </a:r>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        # Define backend servers (can be IPs or domain names)</a:t>
            </a:r>
          </a:p>
          <a:p>
            <a:pPr algn="l"/>
            <a:r>
              <a:rPr lang="en-US" sz="1600" b="1" i="0" dirty="0">
                <a:solidFill>
                  <a:srgbClr val="404040"/>
                </a:solidFill>
                <a:effectLst/>
                <a:highlight>
                  <a:srgbClr val="C0C0C0"/>
                </a:highlight>
                <a:latin typeface="Inter"/>
              </a:rPr>
              <a:t>        server 192.168.1.10:80;  # Backend Server 1</a:t>
            </a:r>
          </a:p>
          <a:p>
            <a:pPr algn="l"/>
            <a:r>
              <a:rPr lang="en-US" sz="1600" b="1" i="0" dirty="0">
                <a:solidFill>
                  <a:srgbClr val="404040"/>
                </a:solidFill>
                <a:effectLst/>
                <a:highlight>
                  <a:srgbClr val="C0C0C0"/>
                </a:highlight>
                <a:latin typeface="Inter"/>
              </a:rPr>
              <a:t>        server 192.168.1.11:80;  # Backend Server 2</a:t>
            </a:r>
          </a:p>
          <a:p>
            <a:pPr algn="l"/>
            <a:r>
              <a:rPr lang="en-US" sz="1600" b="1" i="0" dirty="0">
                <a:solidFill>
                  <a:srgbClr val="404040"/>
                </a:solidFill>
                <a:effectLst/>
                <a:highlight>
                  <a:srgbClr val="C0C0C0"/>
                </a:highlight>
                <a:latin typeface="Inter"/>
              </a:rPr>
              <a:t>        server 192.168.1.12:80;  # Backend Server 3</a:t>
            </a:r>
          </a:p>
          <a:p>
            <a:pPr algn="l"/>
            <a:r>
              <a:rPr lang="en-US" sz="1600" b="1" i="0" dirty="0">
                <a:solidFill>
                  <a:srgbClr val="404040"/>
                </a:solidFill>
                <a:effectLst/>
                <a:highlight>
                  <a:srgbClr val="C0C0C0"/>
                </a:highlight>
                <a:latin typeface="Inter"/>
              </a:rPr>
              <a:t>    }</a:t>
            </a: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server {</a:t>
            </a:r>
          </a:p>
          <a:p>
            <a:pPr algn="l"/>
            <a:r>
              <a:rPr lang="en-US" sz="1600" b="1" i="0" dirty="0">
                <a:solidFill>
                  <a:srgbClr val="404040"/>
                </a:solidFill>
                <a:effectLst/>
                <a:highlight>
                  <a:srgbClr val="C0C0C0"/>
                </a:highlight>
                <a:latin typeface="Inter"/>
              </a:rPr>
              <a:t>        listen 80;</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server_name</a:t>
            </a:r>
            <a:r>
              <a:rPr lang="en-US" sz="1600" b="1" i="0" dirty="0">
                <a:solidFill>
                  <a:srgbClr val="404040"/>
                </a:solidFill>
                <a:effectLst/>
                <a:highlight>
                  <a:srgbClr val="C0C0C0"/>
                </a:highlight>
                <a:latin typeface="Inter"/>
              </a:rPr>
              <a:t> example.com;</a:t>
            </a: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location / {</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proxy_pass</a:t>
            </a:r>
            <a:r>
              <a:rPr lang="en-US" sz="1600" b="1" i="0" dirty="0">
                <a:solidFill>
                  <a:srgbClr val="404040"/>
                </a:solidFill>
                <a:effectLst/>
                <a:highlight>
                  <a:srgbClr val="C0C0C0"/>
                </a:highlight>
                <a:latin typeface="Inter"/>
              </a:rPr>
              <a:t> http://backend_servers;  # Forward requests to the backend group</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proxy_set_header</a:t>
            </a:r>
            <a:r>
              <a:rPr lang="en-US" sz="1600" b="1" i="0" dirty="0">
                <a:solidFill>
                  <a:srgbClr val="404040"/>
                </a:solidFill>
                <a:effectLst/>
                <a:highlight>
                  <a:srgbClr val="C0C0C0"/>
                </a:highlight>
                <a:latin typeface="Inter"/>
              </a:rPr>
              <a:t> Host $host;</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proxy_set_header</a:t>
            </a:r>
            <a:r>
              <a:rPr lang="en-US" sz="1600" b="1" i="0" dirty="0">
                <a:solidFill>
                  <a:srgbClr val="404040"/>
                </a:solidFill>
                <a:effectLst/>
                <a:highlight>
                  <a:srgbClr val="C0C0C0"/>
                </a:highlight>
                <a:latin typeface="Inter"/>
              </a:rPr>
              <a:t> X-Real-IP $</a:t>
            </a:r>
            <a:r>
              <a:rPr lang="en-US" sz="1600" b="1" i="0" dirty="0" err="1">
                <a:solidFill>
                  <a:srgbClr val="404040"/>
                </a:solidFill>
                <a:effectLst/>
                <a:highlight>
                  <a:srgbClr val="C0C0C0"/>
                </a:highlight>
                <a:latin typeface="Inter"/>
              </a:rPr>
              <a:t>remote_addr</a:t>
            </a:r>
            <a:r>
              <a:rPr lang="en-US" sz="1600" b="1" i="0" dirty="0">
                <a:solidFill>
                  <a:srgbClr val="404040"/>
                </a:solidFill>
                <a:effectLst/>
                <a:highlight>
                  <a:srgbClr val="C0C0C0"/>
                </a:highlight>
                <a:latin typeface="Inter"/>
              </a:rPr>
              <a:t>;</a:t>
            </a:r>
          </a:p>
          <a:p>
            <a:pPr algn="l"/>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a:t>
            </a:r>
          </a:p>
          <a:p>
            <a:pPr algn="l"/>
            <a:endParaRPr lang="en-US" sz="16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288125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530" y="-1651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9123010"/>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a:t>
            </a:r>
            <a:r>
              <a:rPr lang="en-US" sz="2800" b="1" dirty="0">
                <a:solidFill>
                  <a:srgbClr val="404040"/>
                </a:solidFill>
                <a:highlight>
                  <a:srgbClr val="C0C0C0"/>
                </a:highlight>
                <a:latin typeface="Inter"/>
              </a:rPr>
              <a:t>Load Balancer</a:t>
            </a:r>
          </a:p>
          <a:p>
            <a:pPr algn="l"/>
            <a:endParaRPr lang="en-US" sz="28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r>
              <a:rPr lang="en-US" sz="2800" b="1" dirty="0">
                <a:solidFill>
                  <a:schemeClr val="accent6">
                    <a:lumMod val="75000"/>
                  </a:schemeClr>
                </a:solidFill>
                <a:highlight>
                  <a:srgbClr val="C0C0C0"/>
                </a:highlight>
                <a:latin typeface="Inter"/>
              </a:rPr>
              <a:t>Notice</a:t>
            </a:r>
            <a:r>
              <a:rPr lang="en-US" sz="2800" b="1" dirty="0">
                <a:solidFill>
                  <a:srgbClr val="404040"/>
                </a:solidFill>
                <a:highlight>
                  <a:srgbClr val="C0C0C0"/>
                </a:highlight>
                <a:latin typeface="Inter"/>
              </a:rPr>
              <a:t>: </a:t>
            </a:r>
            <a:r>
              <a:rPr lang="en-US" sz="2800" b="1" i="0" dirty="0">
                <a:solidFill>
                  <a:schemeClr val="accent6">
                    <a:lumMod val="75000"/>
                  </a:schemeClr>
                </a:solidFill>
                <a:effectLst/>
                <a:highlight>
                  <a:srgbClr val="C0C0C0"/>
                </a:highlight>
                <a:latin typeface="Inter"/>
              </a:rPr>
              <a:t>nginx  open source </a:t>
            </a:r>
            <a:r>
              <a:rPr lang="en-US" sz="2800" b="1" dirty="0">
                <a:solidFill>
                  <a:schemeClr val="accent6">
                    <a:lumMod val="75000"/>
                  </a:schemeClr>
                </a:solidFill>
                <a:highlight>
                  <a:srgbClr val="C0C0C0"/>
                </a:highlight>
                <a:latin typeface="Inter"/>
              </a:rPr>
              <a:t> in "passive mode" for load balancing (LB), it means that nginx does not actively check backend server health but instead relies on request failures to determine if a server is down.it doesn’t have health check </a:t>
            </a:r>
          </a:p>
          <a:p>
            <a:pPr algn="l"/>
            <a:endParaRPr lang="en-US" sz="2800" b="1" dirty="0">
              <a:solidFill>
                <a:schemeClr val="accent6">
                  <a:lumMod val="75000"/>
                </a:schemeClr>
              </a:solidFill>
              <a:highlight>
                <a:srgbClr val="C0C0C0"/>
              </a:highlight>
              <a:latin typeface="Inter"/>
            </a:endParaRPr>
          </a:p>
          <a:p>
            <a:pPr algn="l"/>
            <a:endParaRPr lang="en-US" sz="2800" b="1" dirty="0">
              <a:solidFill>
                <a:schemeClr val="accent6">
                  <a:lumMod val="75000"/>
                </a:schemeClr>
              </a:solidFill>
              <a:highlight>
                <a:srgbClr val="C0C0C0"/>
              </a:highlight>
              <a:latin typeface="Inter"/>
            </a:endParaRPr>
          </a:p>
          <a:p>
            <a:pPr algn="l"/>
            <a:endParaRPr lang="en-US" sz="2800" b="1" dirty="0">
              <a:solidFill>
                <a:schemeClr val="accent6">
                  <a:lumMod val="75000"/>
                </a:schemeClr>
              </a:solidFill>
              <a:highlight>
                <a:srgbClr val="C0C0C0"/>
              </a:highlight>
              <a:latin typeface="Inter"/>
            </a:endParaRPr>
          </a:p>
          <a:p>
            <a:pPr algn="l"/>
            <a:r>
              <a:rPr lang="en-US" sz="2800" b="1" dirty="0">
                <a:solidFill>
                  <a:srgbClr val="404040"/>
                </a:solidFill>
                <a:highlight>
                  <a:srgbClr val="C0C0C0"/>
                </a:highlight>
                <a:latin typeface="Inter"/>
              </a:rPr>
              <a:t>LB </a:t>
            </a:r>
            <a:r>
              <a:rPr lang="en-US" sz="2800" b="1" dirty="0" err="1">
                <a:solidFill>
                  <a:srgbClr val="404040"/>
                </a:solidFill>
                <a:highlight>
                  <a:srgbClr val="C0C0C0"/>
                </a:highlight>
                <a:latin typeface="Inter"/>
              </a:rPr>
              <a:t>methodes</a:t>
            </a:r>
            <a:r>
              <a:rPr lang="en-US" sz="2800" b="1" dirty="0">
                <a:solidFill>
                  <a:srgbClr val="404040"/>
                </a:solidFill>
                <a:highlight>
                  <a:srgbClr val="C0C0C0"/>
                </a:highlight>
                <a:latin typeface="Inter"/>
              </a:rPr>
              <a:t>:</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1-Round Robin: (By default) Distributes requests equally across servers</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2-Least Connection:  Sends requests to the server with the fewest active connections</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3-IP Hash:  Same client IP always goes to the same server (for session persistence) </a:t>
            </a:r>
            <a:r>
              <a:rPr lang="en-US" sz="2800" b="1" dirty="0" err="1">
                <a:solidFill>
                  <a:srgbClr val="404040"/>
                </a:solidFill>
                <a:highlight>
                  <a:srgbClr val="C0C0C0"/>
                </a:highlight>
                <a:latin typeface="Inter"/>
              </a:rPr>
              <a:t>statefull</a:t>
            </a:r>
            <a:r>
              <a:rPr lang="en-US" sz="2800" b="1" dirty="0">
                <a:solidFill>
                  <a:srgbClr val="404040"/>
                </a:solidFill>
                <a:highlight>
                  <a:srgbClr val="C0C0C0"/>
                </a:highlight>
                <a:latin typeface="Inter"/>
              </a:rPr>
              <a:t> app</a:t>
            </a:r>
          </a:p>
          <a:p>
            <a:pPr algn="l"/>
            <a:endParaRPr lang="en-US" sz="2800" b="1" dirty="0">
              <a:solidFill>
                <a:schemeClr val="accent6">
                  <a:lumMod val="75000"/>
                </a:schemeClr>
              </a:solidFill>
              <a:highlight>
                <a:srgbClr val="C0C0C0"/>
              </a:highlight>
              <a:latin typeface="Inter"/>
            </a:endParaRP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090907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348" y="-135779"/>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6291466"/>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t>
            </a:r>
            <a:r>
              <a:rPr lang="en-US" sz="2800" b="1" dirty="0" err="1">
                <a:solidFill>
                  <a:srgbClr val="404040"/>
                </a:solidFill>
                <a:highlight>
                  <a:srgbClr val="C0C0C0"/>
                </a:highlight>
                <a:latin typeface="Inter"/>
              </a:rPr>
              <a:t>CertBot</a:t>
            </a:r>
            <a:r>
              <a:rPr lang="en-US" sz="2800" b="1" dirty="0">
                <a:solidFill>
                  <a:srgbClr val="404040"/>
                </a:solidFill>
                <a:highlight>
                  <a:srgbClr val="C0C0C0"/>
                </a:highlight>
                <a:latin typeface="Inter"/>
              </a:rPr>
              <a:t>  for let’s encrypt</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apt install </a:t>
            </a:r>
            <a:r>
              <a:rPr lang="en-US" sz="2800" b="1" dirty="0" err="1">
                <a:solidFill>
                  <a:srgbClr val="404040"/>
                </a:solidFill>
                <a:highlight>
                  <a:srgbClr val="C0C0C0"/>
                </a:highlight>
                <a:latin typeface="Inter"/>
              </a:rPr>
              <a:t>certbot</a:t>
            </a:r>
            <a:r>
              <a:rPr lang="en-US" sz="2800" b="1" dirty="0">
                <a:solidFill>
                  <a:srgbClr val="404040"/>
                </a:solidFill>
                <a:highlight>
                  <a:srgbClr val="C0C0C0"/>
                </a:highlight>
                <a:latin typeface="Inter"/>
              </a:rPr>
              <a:t> python3-certbot-nginx</a:t>
            </a:r>
          </a:p>
          <a:p>
            <a:pPr algn="l"/>
            <a:endParaRPr lang="en-US" sz="2800" b="1" dirty="0">
              <a:solidFill>
                <a:srgbClr val="404040"/>
              </a:solidFill>
              <a:highlight>
                <a:srgbClr val="C0C0C0"/>
              </a:highlight>
              <a:latin typeface="Inter"/>
            </a:endParaRP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Self Sign</a:t>
            </a:r>
          </a:p>
          <a:p>
            <a:pPr algn="l"/>
            <a:endParaRPr lang="en-US" sz="2800" b="1" dirty="0">
              <a:solidFill>
                <a:srgbClr val="404040"/>
              </a:solidFill>
              <a:highlight>
                <a:srgbClr val="C0C0C0"/>
              </a:highlight>
              <a:latin typeface="Inter"/>
            </a:endParaRPr>
          </a:p>
          <a:p>
            <a:pPr algn="l"/>
            <a:r>
              <a:rPr lang="en-US" sz="2800" b="1" dirty="0" err="1">
                <a:solidFill>
                  <a:schemeClr val="accent6">
                    <a:lumMod val="75000"/>
                  </a:schemeClr>
                </a:solidFill>
                <a:highlight>
                  <a:srgbClr val="C0C0C0"/>
                </a:highlight>
                <a:latin typeface="Inter"/>
              </a:rPr>
              <a:t>openssl</a:t>
            </a:r>
            <a:r>
              <a:rPr lang="en-US" sz="2800" b="1" dirty="0">
                <a:solidFill>
                  <a:schemeClr val="accent6">
                    <a:lumMod val="75000"/>
                  </a:schemeClr>
                </a:solidFill>
                <a:highlight>
                  <a:srgbClr val="C0C0C0"/>
                </a:highlight>
                <a:latin typeface="Inter"/>
              </a:rPr>
              <a:t> req -x509 -</a:t>
            </a:r>
            <a:r>
              <a:rPr lang="en-US" sz="2800" b="1" dirty="0" err="1">
                <a:solidFill>
                  <a:schemeClr val="accent6">
                    <a:lumMod val="75000"/>
                  </a:schemeClr>
                </a:solidFill>
                <a:highlight>
                  <a:srgbClr val="C0C0C0"/>
                </a:highlight>
                <a:latin typeface="Inter"/>
              </a:rPr>
              <a:t>newkey</a:t>
            </a:r>
            <a:r>
              <a:rPr lang="en-US" sz="2800" b="1" dirty="0">
                <a:solidFill>
                  <a:schemeClr val="accent6">
                    <a:lumMod val="75000"/>
                  </a:schemeClr>
                </a:solidFill>
                <a:highlight>
                  <a:srgbClr val="C0C0C0"/>
                </a:highlight>
                <a:latin typeface="Inter"/>
              </a:rPr>
              <a:t> rsa:4096 -sha256 -days 365 -nodes \</a:t>
            </a:r>
          </a:p>
          <a:p>
            <a:pPr algn="l"/>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keyout</a:t>
            </a:r>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etc</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ssl</a:t>
            </a:r>
            <a:r>
              <a:rPr lang="en-US" sz="2800" b="1" dirty="0">
                <a:solidFill>
                  <a:schemeClr val="accent6">
                    <a:lumMod val="75000"/>
                  </a:schemeClr>
                </a:solidFill>
                <a:highlight>
                  <a:srgbClr val="C0C0C0"/>
                </a:highlight>
                <a:latin typeface="Inter"/>
              </a:rPr>
              <a:t>/private/</a:t>
            </a:r>
            <a:r>
              <a:rPr lang="en-US" sz="2800" b="1" dirty="0" err="1">
                <a:solidFill>
                  <a:schemeClr val="accent6">
                    <a:lumMod val="75000"/>
                  </a:schemeClr>
                </a:solidFill>
                <a:highlight>
                  <a:srgbClr val="C0C0C0"/>
                </a:highlight>
                <a:latin typeface="Inter"/>
              </a:rPr>
              <a:t>server.key</a:t>
            </a:r>
            <a:r>
              <a:rPr lang="en-US" sz="2800" b="1" dirty="0">
                <a:solidFill>
                  <a:schemeClr val="accent6">
                    <a:lumMod val="75000"/>
                  </a:schemeClr>
                </a:solidFill>
                <a:highlight>
                  <a:srgbClr val="C0C0C0"/>
                </a:highlight>
                <a:latin typeface="Inter"/>
              </a:rPr>
              <a:t> -out /</a:t>
            </a:r>
            <a:r>
              <a:rPr lang="en-US" sz="2800" b="1" dirty="0" err="1">
                <a:solidFill>
                  <a:schemeClr val="accent6">
                    <a:lumMod val="75000"/>
                  </a:schemeClr>
                </a:solidFill>
                <a:highlight>
                  <a:srgbClr val="C0C0C0"/>
                </a:highlight>
                <a:latin typeface="Inter"/>
              </a:rPr>
              <a:t>etc</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ssl</a:t>
            </a:r>
            <a:r>
              <a:rPr lang="en-US" sz="2800" b="1" dirty="0">
                <a:solidFill>
                  <a:schemeClr val="accent6">
                    <a:lumMod val="75000"/>
                  </a:schemeClr>
                </a:solidFill>
                <a:highlight>
                  <a:srgbClr val="C0C0C0"/>
                </a:highlight>
                <a:latin typeface="Inter"/>
              </a:rPr>
              <a:t>/certs/server.crt \</a:t>
            </a:r>
          </a:p>
          <a:p>
            <a:pPr algn="l"/>
            <a:r>
              <a:rPr lang="en-US" sz="2800" b="1" dirty="0">
                <a:solidFill>
                  <a:schemeClr val="accent6">
                    <a:lumMod val="75000"/>
                  </a:schemeClr>
                </a:solidFill>
                <a:highlight>
                  <a:srgbClr val="C0C0C0"/>
                </a:highlight>
                <a:latin typeface="Inter"/>
              </a:rPr>
              <a:t>  -subj "/CN=your-domain.com" \</a:t>
            </a:r>
          </a:p>
          <a:p>
            <a:pPr algn="l"/>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addext</a:t>
            </a:r>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subjectAltName</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DNS:your-domain.com,DNS</a:t>
            </a:r>
            <a:r>
              <a:rPr lang="en-US" sz="2800" b="1" dirty="0">
                <a:solidFill>
                  <a:schemeClr val="accent6">
                    <a:lumMod val="75000"/>
                  </a:schemeClr>
                </a:solidFill>
                <a:highlight>
                  <a:srgbClr val="C0C0C0"/>
                </a:highlight>
                <a:latin typeface="Inter"/>
              </a:rPr>
              <a:t>:*.your-domain.com,IP:127.0.0.1"</a:t>
            </a: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980070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6298996" y="1442859"/>
            <a:ext cx="5688330" cy="768350"/>
          </a:xfrm>
          <a:prstGeom prst="rect">
            <a:avLst/>
          </a:prstGeom>
        </p:spPr>
        <p:txBody>
          <a:bodyPr vert="horz" wrap="square" lIns="0" tIns="15875" rIns="0" bIns="0" rtlCol="0">
            <a:spAutoFit/>
          </a:bodyPr>
          <a:lstStyle/>
          <a:p>
            <a:pPr marL="12700" algn="ctr">
              <a:lnSpc>
                <a:spcPct val="100000"/>
              </a:lnSpc>
              <a:spcBef>
                <a:spcPts val="125"/>
              </a:spcBef>
            </a:pPr>
            <a:r>
              <a:rPr lang="en-US" sz="4850" dirty="0"/>
              <a:t>Docker</a:t>
            </a:r>
            <a:endParaRPr sz="4850" dirty="0"/>
          </a:p>
        </p:txBody>
      </p:sp>
      <p:sp>
        <p:nvSpPr>
          <p:cNvPr id="4" name="object 4"/>
          <p:cNvSpPr txBox="1"/>
          <p:nvPr/>
        </p:nvSpPr>
        <p:spPr>
          <a:xfrm>
            <a:off x="2444750" y="2548580"/>
            <a:ext cx="12699846" cy="3713196"/>
          </a:xfrm>
          <a:prstGeom prst="rect">
            <a:avLst/>
          </a:prstGeom>
        </p:spPr>
        <p:txBody>
          <a:bodyPr vert="horz" wrap="square" lIns="0" tIns="12065" rIns="0" bIns="0" rtlCol="0">
            <a:spAutoFit/>
          </a:bodyPr>
          <a:lstStyle/>
          <a:p>
            <a:pPr marL="12065" marR="5080" algn="l">
              <a:lnSpc>
                <a:spcPct val="100099"/>
              </a:lnSpc>
              <a:spcBef>
                <a:spcPts val="95"/>
              </a:spcBef>
            </a:pPr>
            <a:r>
              <a:rPr lang="en-US" sz="3600" dirty="0">
                <a:solidFill>
                  <a:schemeClr val="accent2">
                    <a:lumMod val="40000"/>
                    <a:lumOff val="60000"/>
                  </a:schemeClr>
                </a:solidFill>
              </a:rPr>
              <a:t>Docker is an open platform for developing, shipping, and running applications. Docker enables you to separate your applications from your infrastructure so you can deliver software quickly.</a:t>
            </a:r>
          </a:p>
          <a:p>
            <a:pPr marL="12065" marR="5080" algn="l">
              <a:lnSpc>
                <a:spcPct val="100099"/>
              </a:lnSpc>
              <a:spcBef>
                <a:spcPts val="95"/>
              </a:spcBef>
            </a:pPr>
            <a:r>
              <a:rPr lang="en-US" sz="3600" dirty="0" err="1">
                <a:solidFill>
                  <a:schemeClr val="accent2">
                    <a:lumMod val="40000"/>
                    <a:lumOff val="60000"/>
                  </a:schemeClr>
                </a:solidFill>
              </a:rPr>
              <a:t>Baremetal</a:t>
            </a:r>
            <a:r>
              <a:rPr lang="en-US" sz="3600" dirty="0">
                <a:solidFill>
                  <a:schemeClr val="accent2">
                    <a:lumMod val="40000"/>
                    <a:lumOff val="60000"/>
                  </a:schemeClr>
                </a:solidFill>
              </a:rPr>
              <a:t> vs </a:t>
            </a:r>
            <a:r>
              <a:rPr lang="en-US" sz="3600" dirty="0" err="1">
                <a:solidFill>
                  <a:schemeClr val="accent2">
                    <a:lumMod val="40000"/>
                    <a:lumOff val="60000"/>
                  </a:schemeClr>
                </a:solidFill>
              </a:rPr>
              <a:t>Vm</a:t>
            </a:r>
            <a:r>
              <a:rPr lang="en-US" sz="3600" dirty="0">
                <a:solidFill>
                  <a:schemeClr val="accent2">
                    <a:lumMod val="40000"/>
                    <a:lumOff val="60000"/>
                  </a:schemeClr>
                </a:solidFill>
              </a:rPr>
              <a:t> and efficiency docker in bare 5X .</a:t>
            </a:r>
          </a:p>
          <a:p>
            <a:pPr marL="12065" marR="5080" algn="l">
              <a:lnSpc>
                <a:spcPct val="100099"/>
              </a:lnSpc>
              <a:spcBef>
                <a:spcPts val="95"/>
              </a:spcBef>
            </a:pPr>
            <a:endParaRPr lang="en-US" sz="3600" dirty="0">
              <a:solidFill>
                <a:schemeClr val="accent2">
                  <a:lumMod val="40000"/>
                  <a:lumOff val="60000"/>
                </a:schemeClr>
              </a:solidFill>
            </a:endParaRPr>
          </a:p>
          <a:p>
            <a:pPr marL="12065" marR="5080" algn="ctr">
              <a:lnSpc>
                <a:spcPct val="100099"/>
              </a:lnSpc>
              <a:spcBef>
                <a:spcPts val="95"/>
              </a:spcBef>
            </a:pPr>
            <a:endParaRPr sz="2200" dirty="0">
              <a:latin typeface="Verdana"/>
              <a:cs typeface="Verdana"/>
            </a:endParaRPr>
          </a:p>
        </p:txBody>
      </p:sp>
      <p:pic>
        <p:nvPicPr>
          <p:cNvPr id="6" name="Picture 5">
            <a:extLst>
              <a:ext uri="{FF2B5EF4-FFF2-40B4-BE49-F238E27FC236}">
                <a16:creationId xmlns:a16="http://schemas.microsoft.com/office/drawing/2014/main" id="{E71F8F38-AE8D-4D9F-A3CA-9E8EC3615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7326" y="5894522"/>
            <a:ext cx="5958840" cy="3048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4984546" y="1442859"/>
            <a:ext cx="8317230" cy="939360"/>
          </a:xfrm>
          <a:prstGeom prst="rect">
            <a:avLst/>
          </a:prstGeom>
        </p:spPr>
        <p:txBody>
          <a:bodyPr vert="horz" wrap="square" lIns="0" tIns="15875" rIns="0" bIns="0" rtlCol="0">
            <a:spAutoFit/>
          </a:bodyPr>
          <a:lstStyle/>
          <a:p>
            <a:pPr marL="12700">
              <a:lnSpc>
                <a:spcPct val="100000"/>
              </a:lnSpc>
              <a:spcBef>
                <a:spcPts val="125"/>
              </a:spcBef>
            </a:pPr>
            <a:r>
              <a:rPr lang="en-US" sz="6000" dirty="0"/>
              <a:t> </a:t>
            </a:r>
            <a:r>
              <a:rPr lang="en-US" sz="6000" dirty="0" err="1"/>
              <a:t>vm</a:t>
            </a:r>
            <a:r>
              <a:rPr lang="en-US" sz="6000" dirty="0"/>
              <a:t> vs container</a:t>
            </a:r>
            <a:endParaRPr sz="4850" dirty="0"/>
          </a:p>
        </p:txBody>
      </p:sp>
      <p:pic>
        <p:nvPicPr>
          <p:cNvPr id="8" name="Picture 7">
            <a:extLst>
              <a:ext uri="{FF2B5EF4-FFF2-40B4-BE49-F238E27FC236}">
                <a16:creationId xmlns:a16="http://schemas.microsoft.com/office/drawing/2014/main" id="{C40E6FD4-80BF-4903-9B29-D86BD62AA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150" y="6064250"/>
            <a:ext cx="14401800" cy="3148894"/>
          </a:xfrm>
          <a:prstGeom prst="rect">
            <a:avLst/>
          </a:prstGeom>
        </p:spPr>
      </p:pic>
      <p:pic>
        <p:nvPicPr>
          <p:cNvPr id="5" name="Picture 4">
            <a:extLst>
              <a:ext uri="{FF2B5EF4-FFF2-40B4-BE49-F238E27FC236}">
                <a16:creationId xmlns:a16="http://schemas.microsoft.com/office/drawing/2014/main" id="{74CDA79F-C471-4484-8FAD-12F209E21D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0350" y="2625245"/>
            <a:ext cx="6992326" cy="34390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55914" y="1114361"/>
            <a:ext cx="6308725" cy="843821"/>
          </a:xfrm>
          <a:prstGeom prst="rect">
            <a:avLst/>
          </a:prstGeom>
        </p:spPr>
        <p:txBody>
          <a:bodyPr vert="horz" wrap="square" lIns="0" tIns="12700" rIns="0" bIns="0" rtlCol="0">
            <a:spAutoFit/>
          </a:bodyPr>
          <a:lstStyle/>
          <a:p>
            <a:pPr marL="12700">
              <a:lnSpc>
                <a:spcPct val="100000"/>
              </a:lnSpc>
              <a:spcBef>
                <a:spcPts val="100"/>
              </a:spcBef>
            </a:pPr>
            <a:r>
              <a:rPr lang="en-US" sz="5400" dirty="0"/>
              <a:t>what is image?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424106EB-53B0-41DF-81E9-AE63C279842D}"/>
              </a:ext>
            </a:extLst>
          </p:cNvPr>
          <p:cNvSpPr txBox="1"/>
          <p:nvPr/>
        </p:nvSpPr>
        <p:spPr>
          <a:xfrm>
            <a:off x="1441564" y="2635250"/>
            <a:ext cx="11430000" cy="3970318"/>
          </a:xfrm>
          <a:prstGeom prst="rect">
            <a:avLst/>
          </a:prstGeom>
          <a:noFill/>
        </p:spPr>
        <p:txBody>
          <a:bodyPr wrap="square">
            <a:spAutoFit/>
          </a:bodyPr>
          <a:lstStyle/>
          <a:p>
            <a:pPr algn="l"/>
            <a:r>
              <a:rPr lang="en-US" sz="3600" dirty="0">
                <a:solidFill>
                  <a:schemeClr val="accent2">
                    <a:lumMod val="60000"/>
                    <a:lumOff val="40000"/>
                  </a:schemeClr>
                </a:solidFill>
              </a:rPr>
              <a:t>A Docker image is a collection of all the files that make up and executable software app.</a:t>
            </a:r>
          </a:p>
          <a:p>
            <a:pPr algn="l"/>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This collection includes the all the </a:t>
            </a:r>
            <a:r>
              <a:rPr lang="en-US" sz="3600" dirty="0" err="1">
                <a:solidFill>
                  <a:schemeClr val="accent2">
                    <a:lumMod val="60000"/>
                    <a:lumOff val="40000"/>
                  </a:schemeClr>
                </a:solidFill>
              </a:rPr>
              <a:t>lib,bin,modules</a:t>
            </a:r>
            <a:r>
              <a:rPr lang="en-US" sz="3600" dirty="0">
                <a:solidFill>
                  <a:schemeClr val="accent2">
                    <a:lumMod val="60000"/>
                    <a:lumOff val="40000"/>
                  </a:schemeClr>
                </a:solidFill>
              </a:rPr>
              <a:t> and dependency just need to run the app everywhere.</a:t>
            </a:r>
          </a:p>
          <a:p>
            <a:pPr marL="0" indent="0" algn="l">
              <a:buNone/>
            </a:pPr>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Image is read only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2722"/>
            <a:ext cx="18288000" cy="10286978"/>
          </a:xfrm>
          <a:prstGeom prst="rect">
            <a:avLst/>
          </a:prstGeom>
        </p:spPr>
      </p:pic>
      <p:sp>
        <p:nvSpPr>
          <p:cNvPr id="3" name="object 3"/>
          <p:cNvSpPr txBox="1">
            <a:spLocks noGrp="1"/>
          </p:cNvSpPr>
          <p:nvPr>
            <p:ph type="title"/>
          </p:nvPr>
        </p:nvSpPr>
        <p:spPr>
          <a:xfrm>
            <a:off x="996950" y="1156703"/>
            <a:ext cx="9328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Image </a:t>
            </a:r>
            <a:r>
              <a:rPr lang="en-US" sz="5400" dirty="0" err="1"/>
              <a:t>architechure</a:t>
            </a:r>
            <a:endParaRPr sz="4800" dirty="0"/>
          </a:p>
        </p:txBody>
      </p:sp>
      <p:sp>
        <p:nvSpPr>
          <p:cNvPr id="4" name="object 4"/>
          <p:cNvSpPr txBox="1"/>
          <p:nvPr/>
        </p:nvSpPr>
        <p:spPr>
          <a:xfrm>
            <a:off x="996950" y="2482850"/>
            <a:ext cx="12649200" cy="3889526"/>
          </a:xfrm>
          <a:prstGeom prst="rect">
            <a:avLst/>
          </a:prstGeom>
        </p:spPr>
        <p:txBody>
          <a:bodyPr vert="horz" wrap="square" lIns="0" tIns="11430" rIns="0" bIns="0" rtlCol="0">
            <a:spAutoFit/>
          </a:bodyPr>
          <a:lstStyle/>
          <a:p>
            <a:r>
              <a:rPr lang="en-US" sz="3600" dirty="0">
                <a:solidFill>
                  <a:schemeClr val="accent2">
                    <a:lumMod val="60000"/>
                    <a:lumOff val="40000"/>
                  </a:schemeClr>
                </a:solidFill>
              </a:rPr>
              <a:t>Layer :</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1-Layers  consist of  parent child relation just first layer 2-don’t have parent said base image</a:t>
            </a:r>
          </a:p>
          <a:p>
            <a:r>
              <a:rPr lang="en-US" sz="3600" dirty="0">
                <a:solidFill>
                  <a:schemeClr val="accent2">
                    <a:lumMod val="60000"/>
                    <a:lumOff val="40000"/>
                  </a:schemeClr>
                </a:solidFill>
              </a:rPr>
              <a:t>3-Docker image use shared kernel of docker host</a:t>
            </a:r>
          </a:p>
          <a:p>
            <a:r>
              <a:rPr lang="en-US" sz="3600" dirty="0">
                <a:solidFill>
                  <a:schemeClr val="accent2">
                    <a:lumMod val="60000"/>
                    <a:lumOff val="40000"/>
                  </a:schemeClr>
                </a:solidFill>
              </a:rPr>
              <a:t>4-Layers are Reusable and Shared</a:t>
            </a:r>
          </a:p>
          <a:p>
            <a:r>
              <a:rPr lang="en-US" sz="3600" dirty="0">
                <a:solidFill>
                  <a:schemeClr val="accent2">
                    <a:lumMod val="60000"/>
                    <a:lumOff val="40000"/>
                  </a:schemeClr>
                </a:solidFill>
              </a:rPr>
              <a:t>5-Rebuilding the image will be faster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39039400-B840-44F9-BCCD-AC39733EE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3184" y="5612702"/>
            <a:ext cx="6430241" cy="32046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303CD-3A4C-0D87-ADED-83543B00BDF0}"/>
              </a:ext>
            </a:extLst>
          </p:cNvPr>
          <p:cNvSpPr>
            <a:spLocks noGrp="1"/>
          </p:cNvSpPr>
          <p:nvPr>
            <p:ph type="title"/>
          </p:nvPr>
        </p:nvSpPr>
        <p:spPr>
          <a:xfrm>
            <a:off x="3968750" y="654050"/>
            <a:ext cx="10363200" cy="7502054"/>
          </a:xfrm>
        </p:spPr>
        <p:txBody>
          <a:bodyPr/>
          <a:lstStyle/>
          <a:p>
            <a:pPr algn="ctr"/>
            <a:r>
              <a:rPr lang="en-US" dirty="0"/>
              <a:t>Topic of this Course</a:t>
            </a:r>
            <a:br>
              <a:rPr lang="en-US" dirty="0"/>
            </a:br>
            <a:br>
              <a:rPr lang="en-US" dirty="0"/>
            </a:br>
            <a:r>
              <a:rPr lang="en-US" dirty="0"/>
              <a:t>1-http/</a:t>
            </a:r>
            <a:r>
              <a:rPr lang="en-US" dirty="0" err="1"/>
              <a:t>https,Nginx</a:t>
            </a:r>
            <a:br>
              <a:rPr lang="en-US" dirty="0"/>
            </a:br>
            <a:br>
              <a:rPr lang="en-US" dirty="0"/>
            </a:br>
            <a:r>
              <a:rPr lang="en-US" dirty="0"/>
              <a:t>2-Docker</a:t>
            </a:r>
            <a:br>
              <a:rPr lang="en-US" dirty="0"/>
            </a:br>
            <a:br>
              <a:rPr lang="en-US" dirty="0"/>
            </a:br>
            <a:r>
              <a:rPr lang="en-US" dirty="0"/>
              <a:t>3-Git/Gitlab CI</a:t>
            </a:r>
            <a:br>
              <a:rPr lang="en-US" dirty="0"/>
            </a:br>
            <a:br>
              <a:rPr lang="en-US" dirty="0"/>
            </a:br>
            <a:r>
              <a:rPr lang="en-US" dirty="0"/>
              <a:t>4-Bash scripting</a:t>
            </a:r>
            <a:br>
              <a:rPr lang="en-US" dirty="0"/>
            </a:br>
            <a:br>
              <a:rPr lang="en-US" dirty="0"/>
            </a:br>
            <a:r>
              <a:rPr lang="en-US" dirty="0"/>
              <a:t>5-Ansible</a:t>
            </a:r>
            <a:br>
              <a:rPr lang="en-US" dirty="0"/>
            </a:br>
            <a:br>
              <a:rPr lang="en-US" dirty="0"/>
            </a:br>
            <a:r>
              <a:rPr lang="en-US" dirty="0"/>
              <a:t>5-Prometheus/Grafana</a:t>
            </a:r>
          </a:p>
        </p:txBody>
      </p:sp>
    </p:spTree>
    <p:extLst>
      <p:ext uri="{BB962C8B-B14F-4D97-AF65-F5344CB8AC3E}">
        <p14:creationId xmlns:p14="http://schemas.microsoft.com/office/powerpoint/2010/main" val="3826669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07950"/>
            <a:ext cx="18288000" cy="10286978"/>
          </a:xfrm>
          <a:prstGeom prst="rect">
            <a:avLst/>
          </a:prstGeom>
        </p:spPr>
      </p:pic>
      <p:sp>
        <p:nvSpPr>
          <p:cNvPr id="3" name="object 3"/>
          <p:cNvSpPr txBox="1">
            <a:spLocks noGrp="1"/>
          </p:cNvSpPr>
          <p:nvPr>
            <p:ph type="title"/>
          </p:nvPr>
        </p:nvSpPr>
        <p:spPr>
          <a:xfrm>
            <a:off x="9103516" y="1075620"/>
            <a:ext cx="6557644" cy="631583"/>
          </a:xfrm>
          <a:prstGeom prst="rect">
            <a:avLst/>
          </a:prstGeom>
        </p:spPr>
        <p:txBody>
          <a:bodyPr vert="horz" wrap="square" lIns="0" tIns="15875" rIns="0" bIns="0" rtlCol="0">
            <a:spAutoFit/>
          </a:bodyPr>
          <a:lstStyle/>
          <a:p>
            <a:pPr marL="12700">
              <a:lnSpc>
                <a:spcPct val="100000"/>
              </a:lnSpc>
              <a:spcBef>
                <a:spcPts val="125"/>
              </a:spcBef>
            </a:pPr>
            <a:r>
              <a:rPr lang="en-US" sz="4000" dirty="0"/>
              <a:t>what is container</a:t>
            </a:r>
            <a:endParaRPr sz="3500" dirty="0"/>
          </a:p>
        </p:txBody>
      </p:sp>
      <p:sp>
        <p:nvSpPr>
          <p:cNvPr id="4" name="object 4"/>
          <p:cNvSpPr txBox="1"/>
          <p:nvPr/>
        </p:nvSpPr>
        <p:spPr>
          <a:xfrm>
            <a:off x="8312150" y="2101850"/>
            <a:ext cx="9486900" cy="2772618"/>
          </a:xfrm>
          <a:prstGeom prst="rect">
            <a:avLst/>
          </a:prstGeom>
        </p:spPr>
        <p:txBody>
          <a:bodyPr vert="horz" wrap="square" lIns="0" tIns="11430" rIns="0" bIns="0" rtlCol="0">
            <a:spAutoFit/>
          </a:bodyPr>
          <a:lstStyle/>
          <a:p>
            <a:pPr marL="12700" marR="5080" algn="just">
              <a:lnSpc>
                <a:spcPct val="101499"/>
              </a:lnSpc>
              <a:spcBef>
                <a:spcPts val="90"/>
              </a:spcBef>
            </a:pPr>
            <a:r>
              <a:rPr lang="en-US" sz="3600" dirty="0">
                <a:solidFill>
                  <a:schemeClr val="accent2">
                    <a:lumMod val="60000"/>
                    <a:lumOff val="40000"/>
                  </a:schemeClr>
                </a:solidFill>
              </a:rPr>
              <a:t>A Docker container image is a lightweight, standalone, executable package of software that includes everything needed to run an application: code, runtime, system tools, system libraries and settings</a:t>
            </a:r>
            <a:endParaRPr sz="3600" dirty="0">
              <a:solidFill>
                <a:schemeClr val="accent2">
                  <a:lumMod val="60000"/>
                  <a:lumOff val="40000"/>
                </a:schemeClr>
              </a:solidFill>
              <a:latin typeface="Verdana"/>
              <a:cs typeface="Verdana"/>
            </a:endParaRPr>
          </a:p>
        </p:txBody>
      </p:sp>
      <p:pic>
        <p:nvPicPr>
          <p:cNvPr id="5" name="Picture 4">
            <a:extLst>
              <a:ext uri="{FF2B5EF4-FFF2-40B4-BE49-F238E27FC236}">
                <a16:creationId xmlns:a16="http://schemas.microsoft.com/office/drawing/2014/main" id="{1BAA08AF-69F7-495B-82BD-C369188E0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2950" y="5463056"/>
            <a:ext cx="6588535" cy="3761023"/>
          </a:xfrm>
          <a:prstGeom prst="rect">
            <a:avLst/>
          </a:prstGeom>
        </p:spPr>
      </p:pic>
      <p:sp>
        <p:nvSpPr>
          <p:cNvPr id="7" name="TextBox 6">
            <a:extLst>
              <a:ext uri="{FF2B5EF4-FFF2-40B4-BE49-F238E27FC236}">
                <a16:creationId xmlns:a16="http://schemas.microsoft.com/office/drawing/2014/main" id="{D4C73FA5-AD1F-42C0-98E0-C03F18F2F582}"/>
              </a:ext>
            </a:extLst>
          </p:cNvPr>
          <p:cNvSpPr txBox="1"/>
          <p:nvPr/>
        </p:nvSpPr>
        <p:spPr>
          <a:xfrm>
            <a:off x="4730750" y="5988050"/>
            <a:ext cx="5562600" cy="1754326"/>
          </a:xfrm>
          <a:prstGeom prst="rect">
            <a:avLst/>
          </a:prstGeom>
          <a:noFill/>
        </p:spPr>
        <p:txBody>
          <a:bodyPr wrap="square">
            <a:spAutoFit/>
          </a:bodyPr>
          <a:lstStyle/>
          <a:p>
            <a:r>
              <a:rPr lang="en-US" sz="3600" dirty="0">
                <a:solidFill>
                  <a:schemeClr val="accent2">
                    <a:lumMod val="60000"/>
                    <a:lumOff val="40000"/>
                  </a:schemeClr>
                </a:solidFill>
              </a:rPr>
              <a:t>Container is writable.</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Image vs container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p:nvPr/>
        </p:nvSpPr>
        <p:spPr>
          <a:xfrm>
            <a:off x="1149350" y="2283026"/>
            <a:ext cx="8610599" cy="4786310"/>
          </a:xfrm>
          <a:prstGeom prst="rect">
            <a:avLst/>
          </a:prstGeom>
        </p:spPr>
        <p:txBody>
          <a:bodyPr vert="horz" wrap="square" lIns="0" tIns="12065" rIns="0" bIns="0" rtlCol="0">
            <a:spAutoFit/>
          </a:bodyPr>
          <a:lstStyle/>
          <a:p>
            <a:r>
              <a:rPr lang="en-US" sz="3600" dirty="0">
                <a:solidFill>
                  <a:schemeClr val="accent2">
                    <a:lumMod val="60000"/>
                    <a:lumOff val="40000"/>
                  </a:schemeClr>
                </a:solidFill>
              </a:rPr>
              <a:t>A  Docker Registry is a play that docker images store in it.</a:t>
            </a:r>
          </a:p>
          <a:p>
            <a:r>
              <a:rPr lang="en-US" sz="3600" dirty="0">
                <a:solidFill>
                  <a:schemeClr val="accent2">
                    <a:lumMod val="60000"/>
                    <a:lumOff val="40000"/>
                  </a:schemeClr>
                </a:solidFill>
              </a:rPr>
              <a:t>Docker Registry consist of public or private</a:t>
            </a:r>
          </a:p>
          <a:p>
            <a:r>
              <a:rPr lang="en-US" sz="3600" dirty="0">
                <a:solidFill>
                  <a:schemeClr val="accent2">
                    <a:lumMod val="60000"/>
                    <a:lumOff val="40000"/>
                  </a:schemeClr>
                </a:solidFill>
              </a:rPr>
              <a:t> </a:t>
            </a:r>
          </a:p>
          <a:p>
            <a:r>
              <a:rPr lang="en-US" sz="3600" dirty="0">
                <a:solidFill>
                  <a:schemeClr val="accent2">
                    <a:lumMod val="60000"/>
                    <a:lumOff val="40000"/>
                  </a:schemeClr>
                </a:solidFill>
              </a:rPr>
              <a:t>Public </a:t>
            </a:r>
            <a:r>
              <a:rPr lang="en-US" sz="3600" dirty="0" err="1">
                <a:solidFill>
                  <a:schemeClr val="accent2">
                    <a:lumMod val="60000"/>
                    <a:lumOff val="40000"/>
                  </a:schemeClr>
                </a:solidFill>
              </a:rPr>
              <a:t>DockerHub</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Private Harbor or Nexus repo</a:t>
            </a:r>
          </a:p>
          <a:p>
            <a:pPr marL="12700" marR="5080">
              <a:lnSpc>
                <a:spcPct val="101099"/>
              </a:lnSpc>
              <a:spcBef>
                <a:spcPts val="95"/>
              </a:spcBef>
            </a:pPr>
            <a:endParaRPr sz="2300" dirty="0">
              <a:latin typeface="Verdana"/>
              <a:cs typeface="Verdana"/>
            </a:endParaRPr>
          </a:p>
        </p:txBody>
      </p:sp>
      <p:sp>
        <p:nvSpPr>
          <p:cNvPr id="4" name="object 4"/>
          <p:cNvSpPr txBox="1">
            <a:spLocks noGrp="1"/>
          </p:cNvSpPr>
          <p:nvPr>
            <p:ph type="title"/>
          </p:nvPr>
        </p:nvSpPr>
        <p:spPr>
          <a:xfrm>
            <a:off x="1955914" y="1115365"/>
            <a:ext cx="6661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Docker Registry</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E791FD75-94A2-4CC2-AF72-8D792844D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750" y="2482850"/>
            <a:ext cx="6515829" cy="6096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8693150" y="1187450"/>
            <a:ext cx="6557644" cy="628377"/>
          </a:xfrm>
          <a:prstGeom prst="rect">
            <a:avLst/>
          </a:prstGeom>
        </p:spPr>
        <p:txBody>
          <a:bodyPr vert="horz" wrap="square" lIns="0" tIns="12700" rIns="0" bIns="0" rtlCol="0">
            <a:spAutoFit/>
          </a:bodyPr>
          <a:lstStyle/>
          <a:p>
            <a:pPr marL="12700">
              <a:lnSpc>
                <a:spcPct val="100000"/>
              </a:lnSpc>
              <a:spcBef>
                <a:spcPts val="100"/>
              </a:spcBef>
            </a:pPr>
            <a:r>
              <a:rPr lang="en-US" sz="4000" dirty="0"/>
              <a:t>Installation docker</a:t>
            </a:r>
            <a:endParaRPr sz="3450" dirty="0"/>
          </a:p>
        </p:txBody>
      </p:sp>
      <p:sp>
        <p:nvSpPr>
          <p:cNvPr id="4" name="object 4"/>
          <p:cNvSpPr txBox="1"/>
          <p:nvPr/>
        </p:nvSpPr>
        <p:spPr>
          <a:xfrm>
            <a:off x="8312150" y="3024536"/>
            <a:ext cx="9448800" cy="3750707"/>
          </a:xfrm>
          <a:prstGeom prst="rect">
            <a:avLst/>
          </a:prstGeom>
        </p:spPr>
        <p:txBody>
          <a:bodyPr vert="horz" wrap="square" lIns="0" tIns="11430" rIns="0" bIns="0" rtlCol="0">
            <a:spAutoFit/>
          </a:bodyPr>
          <a:lstStyle/>
          <a:p>
            <a:r>
              <a:rPr lang="en-US" sz="3200" dirty="0">
                <a:solidFill>
                  <a:srgbClr val="FFC000"/>
                </a:solidFill>
              </a:rPr>
              <a:t>on </a:t>
            </a:r>
            <a:r>
              <a:rPr lang="en-US" sz="3200" dirty="0" err="1">
                <a:solidFill>
                  <a:srgbClr val="FFC000"/>
                </a:solidFill>
              </a:rPr>
              <a:t>linux</a:t>
            </a:r>
            <a:r>
              <a:rPr lang="en-US" sz="3200" dirty="0">
                <a:solidFill>
                  <a:srgbClr val="FFC000"/>
                </a:solidFill>
              </a:rPr>
              <a:t>  </a:t>
            </a:r>
            <a:r>
              <a:rPr lang="en-US" sz="3200" dirty="0">
                <a:solidFill>
                  <a:srgbClr val="FFC000"/>
                </a:solidFill>
                <a:hlinkClick r:id="rId3">
                  <a:extLst>
                    <a:ext uri="{A12FA001-AC4F-418D-AE19-62706E023703}">
                      <ahyp:hlinkClr xmlns:ahyp="http://schemas.microsoft.com/office/drawing/2018/hyperlinkcolor" val="tx"/>
                    </a:ext>
                  </a:extLst>
                </a:hlinkClick>
              </a:rPr>
              <a:t>https://docs.docker.com/engine/install/</a:t>
            </a:r>
            <a:endParaRPr lang="en-US" sz="3200" dirty="0">
              <a:solidFill>
                <a:srgbClr val="FFC000"/>
              </a:solidFill>
            </a:endParaRPr>
          </a:p>
          <a:p>
            <a:endParaRPr lang="en-US" sz="3200" dirty="0"/>
          </a:p>
          <a:p>
            <a:endParaRPr lang="en-US" sz="3200" dirty="0"/>
          </a:p>
          <a:p>
            <a:endParaRPr lang="en-US" sz="3200" dirty="0"/>
          </a:p>
          <a:p>
            <a:r>
              <a:rPr lang="en-US" sz="3200" dirty="0">
                <a:solidFill>
                  <a:srgbClr val="FFC000"/>
                </a:solidFill>
              </a:rPr>
              <a:t>on windows  </a:t>
            </a:r>
          </a:p>
          <a:p>
            <a:pPr marL="0" indent="0">
              <a:buNone/>
            </a:pPr>
            <a:r>
              <a:rPr lang="en-US" sz="3200" dirty="0">
                <a:solidFill>
                  <a:srgbClr val="FFC000"/>
                </a:solidFill>
              </a:rPr>
              <a:t>https://docs.docker.com/desktop/install/windows-install/</a:t>
            </a:r>
          </a:p>
          <a:p>
            <a:pPr marL="12700" marR="5080" algn="just">
              <a:lnSpc>
                <a:spcPct val="101499"/>
              </a:lnSpc>
              <a:spcBef>
                <a:spcPts val="90"/>
              </a:spcBef>
            </a:pPr>
            <a:endParaRPr sz="1950" dirty="0">
              <a:latin typeface="Verdana"/>
              <a:cs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9106829" y="222683"/>
            <a:ext cx="6557644" cy="596900"/>
          </a:xfrm>
          <a:prstGeom prst="rect">
            <a:avLst/>
          </a:prstGeom>
        </p:spPr>
        <p:txBody>
          <a:bodyPr vert="horz" wrap="square" lIns="0" tIns="12700" rIns="0" bIns="0" rtlCol="0">
            <a:spAutoFit/>
          </a:bodyPr>
          <a:lstStyle/>
          <a:p>
            <a:pPr marL="12700">
              <a:lnSpc>
                <a:spcPct val="100000"/>
              </a:lnSpc>
              <a:spcBef>
                <a:spcPts val="100"/>
              </a:spcBef>
            </a:pPr>
            <a:r>
              <a:rPr lang="en-US" spc="-95" dirty="0"/>
              <a:t>Docker Concept</a:t>
            </a:r>
            <a:endParaRPr spc="-10" dirty="0"/>
          </a:p>
        </p:txBody>
      </p:sp>
      <p:sp>
        <p:nvSpPr>
          <p:cNvPr id="6" name="TextBox 5">
            <a:extLst>
              <a:ext uri="{FF2B5EF4-FFF2-40B4-BE49-F238E27FC236}">
                <a16:creationId xmlns:a16="http://schemas.microsoft.com/office/drawing/2014/main" id="{99CE8035-1A37-4693-BEC8-7C0D2CC45A69}"/>
              </a:ext>
            </a:extLst>
          </p:cNvPr>
          <p:cNvSpPr txBox="1"/>
          <p:nvPr/>
        </p:nvSpPr>
        <p:spPr>
          <a:xfrm>
            <a:off x="8302864" y="1567573"/>
            <a:ext cx="9236764" cy="7971413"/>
          </a:xfrm>
          <a:prstGeom prst="rect">
            <a:avLst/>
          </a:prstGeom>
          <a:noFill/>
        </p:spPr>
        <p:txBody>
          <a:bodyPr wrap="square">
            <a:spAutoFit/>
          </a:bodyPr>
          <a:lstStyle/>
          <a:p>
            <a:r>
              <a:rPr lang="en-US" sz="3200" dirty="0">
                <a:solidFill>
                  <a:schemeClr val="accent2">
                    <a:lumMod val="60000"/>
                    <a:lumOff val="40000"/>
                  </a:schemeClr>
                </a:solidFill>
              </a:rPr>
              <a:t>docker version: </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Show client version</a:t>
            </a:r>
          </a:p>
          <a:p>
            <a:r>
              <a:rPr lang="en-US" sz="3200" dirty="0">
                <a:solidFill>
                  <a:schemeClr val="accent2">
                    <a:lumMod val="60000"/>
                    <a:lumOff val="40000"/>
                  </a:schemeClr>
                </a:solidFill>
              </a:rPr>
              <a:t>Show client </a:t>
            </a:r>
            <a:r>
              <a:rPr lang="en-US" sz="3200" dirty="0" err="1">
                <a:solidFill>
                  <a:schemeClr val="accent2">
                    <a:lumMod val="60000"/>
                    <a:lumOff val="40000"/>
                  </a:schemeClr>
                </a:solidFill>
              </a:rPr>
              <a:t>apiversion</a:t>
            </a:r>
            <a:endParaRPr lang="en-US" sz="3200" dirty="0">
              <a:solidFill>
                <a:schemeClr val="accent2">
                  <a:lumMod val="60000"/>
                  <a:lumOff val="40000"/>
                </a:schemeClr>
              </a:solidFill>
            </a:endParaRPr>
          </a:p>
          <a:p>
            <a:r>
              <a:rPr lang="en-US" sz="3200" dirty="0">
                <a:solidFill>
                  <a:schemeClr val="accent2">
                    <a:lumMod val="60000"/>
                    <a:lumOff val="40000"/>
                  </a:schemeClr>
                </a:solidFill>
              </a:rPr>
              <a:t>Show server version</a:t>
            </a:r>
          </a:p>
          <a:p>
            <a:r>
              <a:rPr lang="en-US" sz="3200" dirty="0">
                <a:solidFill>
                  <a:schemeClr val="accent2">
                    <a:lumMod val="60000"/>
                    <a:lumOff val="40000"/>
                  </a:schemeClr>
                </a:solidFill>
              </a:rPr>
              <a:t>Show server  </a:t>
            </a:r>
            <a:r>
              <a:rPr lang="en-US" sz="3200" dirty="0" err="1">
                <a:solidFill>
                  <a:schemeClr val="accent2">
                    <a:lumMod val="60000"/>
                    <a:lumOff val="40000"/>
                  </a:schemeClr>
                </a:solidFill>
              </a:rPr>
              <a:t>api</a:t>
            </a:r>
            <a:r>
              <a:rPr lang="en-US" sz="3200" dirty="0">
                <a:solidFill>
                  <a:schemeClr val="accent2">
                    <a:lumMod val="60000"/>
                    <a:lumOff val="40000"/>
                  </a:schemeClr>
                </a:solidFill>
              </a:rPr>
              <a:t> version</a:t>
            </a:r>
          </a:p>
          <a:p>
            <a:r>
              <a:rPr lang="en-US" sz="3200" dirty="0">
                <a:solidFill>
                  <a:schemeClr val="accent2">
                    <a:lumMod val="60000"/>
                    <a:lumOff val="40000"/>
                  </a:schemeClr>
                </a:solidFill>
              </a:rPr>
              <a:t>Docker written by </a:t>
            </a:r>
            <a:r>
              <a:rPr lang="en-US" sz="3200" dirty="0" err="1">
                <a:solidFill>
                  <a:schemeClr val="accent2">
                    <a:lumMod val="60000"/>
                    <a:lumOff val="40000"/>
                  </a:schemeClr>
                </a:solidFill>
              </a:rPr>
              <a:t>golang</a:t>
            </a:r>
            <a:endParaRPr lang="en-US" sz="3200" dirty="0">
              <a:solidFill>
                <a:schemeClr val="accent2">
                  <a:lumMod val="60000"/>
                  <a:lumOff val="40000"/>
                </a:schemeClr>
              </a:solidFill>
            </a:endParaRPr>
          </a:p>
          <a:p>
            <a:r>
              <a:rPr lang="en-US" sz="3200" dirty="0">
                <a:solidFill>
                  <a:schemeClr val="accent2">
                    <a:lumMod val="60000"/>
                    <a:lumOff val="40000"/>
                  </a:schemeClr>
                </a:solidFill>
              </a:rPr>
              <a:t>/var/lib/docker all of docker elements in there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docker </a:t>
            </a:r>
            <a:r>
              <a:rPr lang="en-US" sz="3200" dirty="0" err="1">
                <a:solidFill>
                  <a:schemeClr val="accent2">
                    <a:lumMod val="60000"/>
                    <a:lumOff val="40000"/>
                  </a:schemeClr>
                </a:solidFill>
              </a:rPr>
              <a:t>info:This</a:t>
            </a:r>
            <a:r>
              <a:rPr lang="en-US" sz="3200" dirty="0">
                <a:solidFill>
                  <a:schemeClr val="accent2">
                    <a:lumMod val="60000"/>
                    <a:lumOff val="40000"/>
                  </a:schemeClr>
                </a:solidFill>
              </a:rPr>
              <a:t> command displays system wide information regarding the Docker installation. Information displayed includes the kernel version, number of containers and images. The number of images shown is the number of unique images. The same image tagged under different names is counted only once.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91128" y="764473"/>
            <a:ext cx="7148830" cy="843821"/>
          </a:xfrm>
          <a:prstGeom prst="rect">
            <a:avLst/>
          </a:prstGeom>
        </p:spPr>
        <p:txBody>
          <a:bodyPr vert="horz" wrap="square" lIns="0" tIns="12700" rIns="0" bIns="0" rtlCol="0">
            <a:spAutoFit/>
          </a:bodyPr>
          <a:lstStyle/>
          <a:p>
            <a:pPr marL="12700">
              <a:lnSpc>
                <a:spcPct val="100000"/>
              </a:lnSpc>
              <a:spcBef>
                <a:spcPts val="100"/>
              </a:spcBef>
            </a:pPr>
            <a:r>
              <a:rPr lang="en-US" sz="5400" dirty="0"/>
              <a:t>manage docker</a:t>
            </a:r>
            <a:endParaRPr sz="4800" dirty="0"/>
          </a:p>
        </p:txBody>
      </p:sp>
      <p:sp>
        <p:nvSpPr>
          <p:cNvPr id="4" name="object 4"/>
          <p:cNvSpPr txBox="1"/>
          <p:nvPr/>
        </p:nvSpPr>
        <p:spPr>
          <a:xfrm>
            <a:off x="920750" y="1949450"/>
            <a:ext cx="14097000" cy="7012176"/>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The Docker daemon binds to a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instead of a </a:t>
            </a:r>
            <a:r>
              <a:rPr lang="en-US" sz="3600" dirty="0" err="1">
                <a:solidFill>
                  <a:schemeClr val="accent2">
                    <a:lumMod val="60000"/>
                    <a:lumOff val="40000"/>
                  </a:schemeClr>
                </a:solidFill>
              </a:rPr>
              <a:t>tcp</a:t>
            </a:r>
            <a:r>
              <a:rPr lang="en-US" sz="3600" dirty="0">
                <a:solidFill>
                  <a:schemeClr val="accent2">
                    <a:lumMod val="60000"/>
                    <a:lumOff val="40000"/>
                  </a:schemeClr>
                </a:solidFill>
              </a:rPr>
              <a:t> port.by default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is owned by root .docker daemon always runs as the root user!</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Daemon: A persistent background process that manages</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 Docker images, containers, networks, and storage volumes.</a:t>
            </a:r>
          </a:p>
          <a:p>
            <a:r>
              <a:rPr lang="en-US" sz="3600" dirty="0">
                <a:solidFill>
                  <a:schemeClr val="accent2">
                    <a:lumMod val="60000"/>
                    <a:lumOff val="40000"/>
                  </a:schemeClr>
                </a:solidFill>
              </a:rPr>
              <a:t>Non root use below manual</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groupadd</a:t>
            </a:r>
            <a:r>
              <a:rPr lang="en-US" sz="3600" dirty="0">
                <a:solidFill>
                  <a:schemeClr val="accent2">
                    <a:lumMod val="60000"/>
                    <a:lumOff val="40000"/>
                  </a:schemeClr>
                </a:solidFill>
              </a:rPr>
              <a:t> docker</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usermod</a:t>
            </a:r>
            <a:r>
              <a:rPr lang="en-US" sz="3600" dirty="0">
                <a:solidFill>
                  <a:schemeClr val="accent2">
                    <a:lumMod val="60000"/>
                    <a:lumOff val="40000"/>
                  </a:schemeClr>
                </a:solidFill>
              </a:rPr>
              <a:t> –</a:t>
            </a:r>
            <a:r>
              <a:rPr lang="en-US" sz="3600" dirty="0" err="1">
                <a:solidFill>
                  <a:schemeClr val="accent2">
                    <a:lumMod val="60000"/>
                    <a:lumOff val="40000"/>
                  </a:schemeClr>
                </a:solidFill>
              </a:rPr>
              <a:t>aG</a:t>
            </a:r>
            <a:r>
              <a:rPr lang="en-US" sz="3600" dirty="0">
                <a:solidFill>
                  <a:schemeClr val="accent2">
                    <a:lumMod val="60000"/>
                    <a:lumOff val="40000"/>
                  </a:schemeClr>
                </a:solidFill>
              </a:rPr>
              <a:t> docker $USER</a:t>
            </a:r>
          </a:p>
          <a:p>
            <a:pPr marL="12700" marR="5080">
              <a:lnSpc>
                <a:spcPct val="99900"/>
              </a:lnSpc>
              <a:spcBef>
                <a:spcPts val="100"/>
              </a:spcBef>
            </a:pPr>
            <a:endParaRPr sz="220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768350" y="861177"/>
            <a:ext cx="13489838" cy="843821"/>
          </a:xfrm>
          <a:prstGeom prst="rect">
            <a:avLst/>
          </a:prstGeom>
        </p:spPr>
        <p:txBody>
          <a:bodyPr vert="horz" wrap="square" lIns="0" tIns="12700" rIns="0" bIns="0" rtlCol="0">
            <a:spAutoFit/>
          </a:bodyPr>
          <a:lstStyle/>
          <a:p>
            <a:pPr marL="12700">
              <a:lnSpc>
                <a:spcPct val="100000"/>
              </a:lnSpc>
              <a:spcBef>
                <a:spcPts val="100"/>
              </a:spcBef>
            </a:pPr>
            <a:r>
              <a:rPr lang="en-US" sz="5400" dirty="0"/>
              <a:t> some Benefit of Docker container</a:t>
            </a:r>
            <a:endParaRPr sz="4800" dirty="0"/>
          </a:p>
        </p:txBody>
      </p:sp>
      <p:sp>
        <p:nvSpPr>
          <p:cNvPr id="4" name="object 4"/>
          <p:cNvSpPr txBox="1"/>
          <p:nvPr/>
        </p:nvSpPr>
        <p:spPr>
          <a:xfrm>
            <a:off x="606220" y="2602204"/>
            <a:ext cx="8391729" cy="4779770"/>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1-Speed</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2-Portability</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3-Rapid Deployment</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4-Run your app in isolation and independent env</a:t>
            </a:r>
          </a:p>
          <a:p>
            <a:pPr marL="12700" marR="5080">
              <a:lnSpc>
                <a:spcPct val="100899"/>
              </a:lnSpc>
              <a:spcBef>
                <a:spcPts val="100"/>
              </a:spcBef>
            </a:pPr>
            <a:endParaRPr sz="225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3" cstate="print"/>
          <a:stretch>
            <a:fillRect/>
          </a:stretch>
        </p:blipFill>
        <p:spPr>
          <a:xfrm>
            <a:off x="9759950" y="2095488"/>
            <a:ext cx="6667500" cy="609599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nSpc>
                <a:spcPct val="100000"/>
              </a:lnSpc>
              <a:spcBef>
                <a:spcPts val="100"/>
              </a:spcBef>
            </a:pPr>
            <a:r>
              <a:rPr lang="en-US" sz="5400" dirty="0"/>
              <a:t>solve some problem by container</a:t>
            </a:r>
            <a:endParaRPr sz="4800" dirty="0"/>
          </a:p>
        </p:txBody>
      </p:sp>
      <p:sp>
        <p:nvSpPr>
          <p:cNvPr id="6" name="object 6"/>
          <p:cNvSpPr txBox="1"/>
          <p:nvPr/>
        </p:nvSpPr>
        <p:spPr>
          <a:xfrm>
            <a:off x="1931506" y="2406650"/>
            <a:ext cx="14457843" cy="3932167"/>
          </a:xfrm>
          <a:prstGeom prst="rect">
            <a:avLst/>
          </a:prstGeom>
        </p:spPr>
        <p:txBody>
          <a:bodyPr vert="horz" wrap="square" lIns="0" tIns="13970" rIns="0" bIns="0" rtlCol="0">
            <a:spAutoFit/>
          </a:bodyPr>
          <a:lstStyle/>
          <a:p>
            <a:r>
              <a:rPr lang="en-US" sz="3200" dirty="0">
                <a:solidFill>
                  <a:schemeClr val="accent2">
                    <a:lumMod val="60000"/>
                    <a:lumOff val="40000"/>
                  </a:schemeClr>
                </a:solidFill>
              </a:rPr>
              <a:t>1-Dependencies</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2-Protecting your pc</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3-Easy deploy without huge knowledge about program language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4-Security  and virus jail </a:t>
            </a:r>
          </a:p>
          <a:p>
            <a:pPr marL="12700" marR="5080" algn="just">
              <a:lnSpc>
                <a:spcPct val="100699"/>
              </a:lnSpc>
              <a:spcBef>
                <a:spcPts val="110"/>
              </a:spcBef>
            </a:pPr>
            <a:endParaRPr sz="3200" dirty="0">
              <a:solidFill>
                <a:schemeClr val="accent2">
                  <a:lumMod val="60000"/>
                  <a:lumOff val="40000"/>
                </a:schemeClr>
              </a:solidFill>
              <a:latin typeface="Verdana"/>
              <a:cs typeface="Verdana"/>
            </a:endParaRPr>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15" y="12724"/>
            <a:ext cx="18288000" cy="10286976"/>
          </a:xfrm>
          <a:prstGeom prst="rect">
            <a:avLst/>
          </a:prstGeom>
        </p:spPr>
      </p:pic>
      <p:sp>
        <p:nvSpPr>
          <p:cNvPr id="3" name="object 3"/>
          <p:cNvSpPr txBox="1">
            <a:spLocks noGrp="1"/>
          </p:cNvSpPr>
          <p:nvPr>
            <p:ph type="title"/>
          </p:nvPr>
        </p:nvSpPr>
        <p:spPr>
          <a:xfrm>
            <a:off x="1611336" y="1780220"/>
            <a:ext cx="4948556" cy="2228815"/>
          </a:xfrm>
          <a:prstGeom prst="rect">
            <a:avLst/>
          </a:prstGeom>
        </p:spPr>
        <p:txBody>
          <a:bodyPr vert="horz" wrap="square" lIns="0" tIns="12700" rIns="0" bIns="0" rtlCol="0">
            <a:spAutoFit/>
          </a:bodyPr>
          <a:lstStyle/>
          <a:p>
            <a:pPr marL="12700">
              <a:lnSpc>
                <a:spcPct val="100000"/>
              </a:lnSpc>
              <a:spcBef>
                <a:spcPts val="100"/>
              </a:spcBef>
            </a:pPr>
            <a:r>
              <a:rPr lang="en-US" sz="7200" spc="-320" dirty="0">
                <a:solidFill>
                  <a:srgbClr val="FFFFFF"/>
                </a:solidFill>
              </a:rPr>
              <a:t>History of Container</a:t>
            </a:r>
            <a:endParaRPr sz="7200" dirty="0"/>
          </a:p>
        </p:txBody>
      </p:sp>
      <p:grpSp>
        <p:nvGrpSpPr>
          <p:cNvPr id="9" name="object 9"/>
          <p:cNvGrpSpPr/>
          <p:nvPr/>
        </p:nvGrpSpPr>
        <p:grpSpPr>
          <a:xfrm flipH="1">
            <a:off x="15334846" y="9874250"/>
            <a:ext cx="208775" cy="76503"/>
            <a:chOff x="3421875" y="6838746"/>
            <a:chExt cx="691515" cy="685800"/>
          </a:xfrm>
        </p:grpSpPr>
        <p:sp>
          <p:nvSpPr>
            <p:cNvPr id="10" name="object 10"/>
            <p:cNvSpPr/>
            <p:nvPr/>
          </p:nvSpPr>
          <p:spPr>
            <a:xfrm>
              <a:off x="3421875" y="6838746"/>
              <a:ext cx="691515" cy="685800"/>
            </a:xfrm>
            <a:custGeom>
              <a:avLst/>
              <a:gdLst/>
              <a:ahLst/>
              <a:cxnLst/>
              <a:rect l="l" t="t" r="r" b="b"/>
              <a:pathLst>
                <a:path w="691514" h="685800">
                  <a:moveTo>
                    <a:pt x="344855" y="0"/>
                  </a:moveTo>
                  <a:lnTo>
                    <a:pt x="290655" y="4192"/>
                  </a:lnTo>
                  <a:lnTo>
                    <a:pt x="238357" y="16607"/>
                  </a:lnTo>
                  <a:lnTo>
                    <a:pt x="188825" y="37005"/>
                  </a:lnTo>
                  <a:lnTo>
                    <a:pt x="142922" y="65145"/>
                  </a:lnTo>
                  <a:lnTo>
                    <a:pt x="101511" y="100787"/>
                  </a:lnTo>
                  <a:lnTo>
                    <a:pt x="65794" y="142552"/>
                  </a:lnTo>
                  <a:lnTo>
                    <a:pt x="37474" y="188708"/>
                  </a:lnTo>
                  <a:lnTo>
                    <a:pt x="16862" y="238461"/>
                  </a:lnTo>
                  <a:lnTo>
                    <a:pt x="4267" y="291012"/>
                  </a:lnTo>
                  <a:lnTo>
                    <a:pt x="0" y="345566"/>
                  </a:lnTo>
                  <a:lnTo>
                    <a:pt x="4267" y="399761"/>
                  </a:lnTo>
                  <a:lnTo>
                    <a:pt x="16862" y="452055"/>
                  </a:lnTo>
                  <a:lnTo>
                    <a:pt x="37474" y="501585"/>
                  </a:lnTo>
                  <a:lnTo>
                    <a:pt x="65794" y="547488"/>
                  </a:lnTo>
                  <a:lnTo>
                    <a:pt x="101511" y="588898"/>
                  </a:lnTo>
                  <a:lnTo>
                    <a:pt x="142922" y="624888"/>
                  </a:lnTo>
                  <a:lnTo>
                    <a:pt x="188825" y="653242"/>
                  </a:lnTo>
                  <a:lnTo>
                    <a:pt x="238357" y="673752"/>
                  </a:lnTo>
                  <a:lnTo>
                    <a:pt x="288929" y="685799"/>
                  </a:lnTo>
                  <a:lnTo>
                    <a:pt x="399393" y="685799"/>
                  </a:lnTo>
                  <a:lnTo>
                    <a:pt x="435196" y="678810"/>
                  </a:lnTo>
                  <a:lnTo>
                    <a:pt x="464940" y="668807"/>
                  </a:lnTo>
                  <a:lnTo>
                    <a:pt x="344855" y="668807"/>
                  </a:lnTo>
                  <a:lnTo>
                    <a:pt x="297082" y="665302"/>
                  </a:lnTo>
                  <a:lnTo>
                    <a:pt x="251487" y="655122"/>
                  </a:lnTo>
                  <a:lnTo>
                    <a:pt x="208568" y="638767"/>
                  </a:lnTo>
                  <a:lnTo>
                    <a:pt x="168827" y="616735"/>
                  </a:lnTo>
                  <a:lnTo>
                    <a:pt x="132763" y="589527"/>
                  </a:lnTo>
                  <a:lnTo>
                    <a:pt x="100876" y="557642"/>
                  </a:lnTo>
                  <a:lnTo>
                    <a:pt x="73666" y="521581"/>
                  </a:lnTo>
                  <a:lnTo>
                    <a:pt x="51632" y="481843"/>
                  </a:lnTo>
                  <a:lnTo>
                    <a:pt x="35275" y="438928"/>
                  </a:lnTo>
                  <a:lnTo>
                    <a:pt x="25094" y="393336"/>
                  </a:lnTo>
                  <a:lnTo>
                    <a:pt x="21589" y="345566"/>
                  </a:lnTo>
                  <a:lnTo>
                    <a:pt x="25094" y="297437"/>
                  </a:lnTo>
                  <a:lnTo>
                    <a:pt x="35275" y="251550"/>
                  </a:lnTo>
                  <a:lnTo>
                    <a:pt x="51632" y="208399"/>
                  </a:lnTo>
                  <a:lnTo>
                    <a:pt x="73666" y="168477"/>
                  </a:lnTo>
                  <a:lnTo>
                    <a:pt x="100876" y="132278"/>
                  </a:lnTo>
                  <a:lnTo>
                    <a:pt x="132763" y="100294"/>
                  </a:lnTo>
                  <a:lnTo>
                    <a:pt x="168827" y="73020"/>
                  </a:lnTo>
                  <a:lnTo>
                    <a:pt x="208568" y="50948"/>
                  </a:lnTo>
                  <a:lnTo>
                    <a:pt x="251487" y="34571"/>
                  </a:lnTo>
                  <a:lnTo>
                    <a:pt x="297082" y="24384"/>
                  </a:lnTo>
                  <a:lnTo>
                    <a:pt x="344855" y="20878"/>
                  </a:lnTo>
                  <a:lnTo>
                    <a:pt x="462896" y="20878"/>
                  </a:lnTo>
                  <a:lnTo>
                    <a:pt x="452479" y="16607"/>
                  </a:lnTo>
                  <a:lnTo>
                    <a:pt x="399756" y="4192"/>
                  </a:lnTo>
                  <a:lnTo>
                    <a:pt x="344855" y="0"/>
                  </a:lnTo>
                  <a:close/>
                </a:path>
                <a:path w="691514" h="685800">
                  <a:moveTo>
                    <a:pt x="462896" y="20878"/>
                  </a:moveTo>
                  <a:lnTo>
                    <a:pt x="344855" y="20878"/>
                  </a:lnTo>
                  <a:lnTo>
                    <a:pt x="392985" y="24384"/>
                  </a:lnTo>
                  <a:lnTo>
                    <a:pt x="438873" y="34571"/>
                  </a:lnTo>
                  <a:lnTo>
                    <a:pt x="482025" y="50948"/>
                  </a:lnTo>
                  <a:lnTo>
                    <a:pt x="521949" y="73020"/>
                  </a:lnTo>
                  <a:lnTo>
                    <a:pt x="558149" y="100294"/>
                  </a:lnTo>
                  <a:lnTo>
                    <a:pt x="590135" y="132278"/>
                  </a:lnTo>
                  <a:lnTo>
                    <a:pt x="617411" y="168477"/>
                  </a:lnTo>
                  <a:lnTo>
                    <a:pt x="639484" y="208399"/>
                  </a:lnTo>
                  <a:lnTo>
                    <a:pt x="655862" y="251550"/>
                  </a:lnTo>
                  <a:lnTo>
                    <a:pt x="666050" y="297437"/>
                  </a:lnTo>
                  <a:lnTo>
                    <a:pt x="669556" y="345566"/>
                  </a:lnTo>
                  <a:lnTo>
                    <a:pt x="666018" y="393336"/>
                  </a:lnTo>
                  <a:lnTo>
                    <a:pt x="655746" y="438928"/>
                  </a:lnTo>
                  <a:lnTo>
                    <a:pt x="639251" y="481843"/>
                  </a:lnTo>
                  <a:lnTo>
                    <a:pt x="617048" y="521581"/>
                  </a:lnTo>
                  <a:lnTo>
                    <a:pt x="589649" y="557642"/>
                  </a:lnTo>
                  <a:lnTo>
                    <a:pt x="557567" y="589527"/>
                  </a:lnTo>
                  <a:lnTo>
                    <a:pt x="521315" y="616735"/>
                  </a:lnTo>
                  <a:lnTo>
                    <a:pt x="481404" y="638767"/>
                  </a:lnTo>
                  <a:lnTo>
                    <a:pt x="438349" y="655122"/>
                  </a:lnTo>
                  <a:lnTo>
                    <a:pt x="392662" y="665302"/>
                  </a:lnTo>
                  <a:lnTo>
                    <a:pt x="344855" y="668807"/>
                  </a:lnTo>
                  <a:lnTo>
                    <a:pt x="464940" y="668807"/>
                  </a:lnTo>
                  <a:lnTo>
                    <a:pt x="518015" y="644652"/>
                  </a:lnTo>
                  <a:lnTo>
                    <a:pt x="555454" y="619415"/>
                  </a:lnTo>
                  <a:lnTo>
                    <a:pt x="589635" y="588898"/>
                  </a:lnTo>
                  <a:lnTo>
                    <a:pt x="625353" y="547488"/>
                  </a:lnTo>
                  <a:lnTo>
                    <a:pt x="653676" y="501585"/>
                  </a:lnTo>
                  <a:lnTo>
                    <a:pt x="674292" y="452055"/>
                  </a:lnTo>
                  <a:lnTo>
                    <a:pt x="686890" y="399761"/>
                  </a:lnTo>
                  <a:lnTo>
                    <a:pt x="691159" y="345566"/>
                  </a:lnTo>
                  <a:lnTo>
                    <a:pt x="686890" y="291012"/>
                  </a:lnTo>
                  <a:lnTo>
                    <a:pt x="674292" y="238461"/>
                  </a:lnTo>
                  <a:lnTo>
                    <a:pt x="653676" y="188708"/>
                  </a:lnTo>
                  <a:lnTo>
                    <a:pt x="625353" y="142552"/>
                  </a:lnTo>
                  <a:lnTo>
                    <a:pt x="589635" y="100787"/>
                  </a:lnTo>
                  <a:lnTo>
                    <a:pt x="548213" y="65145"/>
                  </a:lnTo>
                  <a:lnTo>
                    <a:pt x="502229" y="37005"/>
                  </a:lnTo>
                  <a:lnTo>
                    <a:pt x="462896" y="20878"/>
                  </a:lnTo>
                  <a:close/>
                </a:path>
              </a:pathLst>
            </a:custGeom>
            <a:solidFill>
              <a:srgbClr val="FFFFFF"/>
            </a:solidFill>
          </p:spPr>
          <p:txBody>
            <a:bodyPr wrap="square" lIns="0" tIns="0" rIns="0" bIns="0" rtlCol="0"/>
            <a:lstStyle/>
            <a:p>
              <a:endParaRPr/>
            </a:p>
          </p:txBody>
        </p:sp>
        <p:pic>
          <p:nvPicPr>
            <p:cNvPr id="12" name="object 12"/>
            <p:cNvPicPr/>
            <p:nvPr/>
          </p:nvPicPr>
          <p:blipFill>
            <a:blip r:embed="rId3" cstate="print"/>
            <a:stretch>
              <a:fillRect/>
            </a:stretch>
          </p:blipFill>
          <p:spPr>
            <a:xfrm>
              <a:off x="3566579" y="6984885"/>
              <a:ext cx="109435" cy="109435"/>
            </a:xfrm>
            <a:prstGeom prst="rect">
              <a:avLst/>
            </a:prstGeom>
          </p:spPr>
        </p:pic>
        <p:sp>
          <p:nvSpPr>
            <p:cNvPr id="13" name="object 13"/>
            <p:cNvSpPr/>
            <p:nvPr/>
          </p:nvSpPr>
          <p:spPr>
            <a:xfrm>
              <a:off x="3725697" y="7115911"/>
              <a:ext cx="255904" cy="241300"/>
            </a:xfrm>
            <a:custGeom>
              <a:avLst/>
              <a:gdLst/>
              <a:ahLst/>
              <a:cxnLst/>
              <a:rect l="l" t="t" r="r" b="b"/>
              <a:pathLst>
                <a:path w="255904" h="241300">
                  <a:moveTo>
                    <a:pt x="141820" y="0"/>
                  </a:moveTo>
                  <a:lnTo>
                    <a:pt x="125884" y="956"/>
                  </a:lnTo>
                  <a:lnTo>
                    <a:pt x="110416" y="3870"/>
                  </a:lnTo>
                  <a:lnTo>
                    <a:pt x="95354" y="8808"/>
                  </a:lnTo>
                  <a:lnTo>
                    <a:pt x="80632" y="15836"/>
                  </a:lnTo>
                  <a:lnTo>
                    <a:pt x="80632" y="5041"/>
                  </a:lnTo>
                  <a:lnTo>
                    <a:pt x="76314" y="0"/>
                  </a:lnTo>
                  <a:lnTo>
                    <a:pt x="11518" y="0"/>
                  </a:lnTo>
                  <a:lnTo>
                    <a:pt x="5753" y="0"/>
                  </a:lnTo>
                  <a:lnTo>
                    <a:pt x="0" y="4318"/>
                  </a:lnTo>
                  <a:lnTo>
                    <a:pt x="0" y="235419"/>
                  </a:lnTo>
                  <a:lnTo>
                    <a:pt x="5041" y="241185"/>
                  </a:lnTo>
                  <a:lnTo>
                    <a:pt x="89992" y="241185"/>
                  </a:lnTo>
                  <a:lnTo>
                    <a:pt x="95745" y="236143"/>
                  </a:lnTo>
                  <a:lnTo>
                    <a:pt x="95745" y="151193"/>
                  </a:lnTo>
                  <a:lnTo>
                    <a:pt x="97084" y="131483"/>
                  </a:lnTo>
                  <a:lnTo>
                    <a:pt x="102138" y="113393"/>
                  </a:lnTo>
                  <a:lnTo>
                    <a:pt x="112456" y="100163"/>
                  </a:lnTo>
                  <a:lnTo>
                    <a:pt x="129590" y="95034"/>
                  </a:lnTo>
                  <a:lnTo>
                    <a:pt x="142220" y="97925"/>
                  </a:lnTo>
                  <a:lnTo>
                    <a:pt x="151277" y="105743"/>
                  </a:lnTo>
                  <a:lnTo>
                    <a:pt x="157231" y="117204"/>
                  </a:lnTo>
                  <a:lnTo>
                    <a:pt x="160553" y="131025"/>
                  </a:lnTo>
                  <a:lnTo>
                    <a:pt x="161264" y="136791"/>
                  </a:lnTo>
                  <a:lnTo>
                    <a:pt x="165582" y="140385"/>
                  </a:lnTo>
                  <a:lnTo>
                    <a:pt x="177101" y="140385"/>
                  </a:lnTo>
                  <a:lnTo>
                    <a:pt x="182143" y="134632"/>
                  </a:lnTo>
                  <a:lnTo>
                    <a:pt x="180708" y="128866"/>
                  </a:lnTo>
                  <a:lnTo>
                    <a:pt x="174520" y="105021"/>
                  </a:lnTo>
                  <a:lnTo>
                    <a:pt x="163607" y="87652"/>
                  </a:lnTo>
                  <a:lnTo>
                    <a:pt x="148104" y="77031"/>
                  </a:lnTo>
                  <a:lnTo>
                    <a:pt x="128143" y="73431"/>
                  </a:lnTo>
                  <a:lnTo>
                    <a:pt x="104715" y="78696"/>
                  </a:lnTo>
                  <a:lnTo>
                    <a:pt x="87561" y="93953"/>
                  </a:lnTo>
                  <a:lnTo>
                    <a:pt x="77020" y="118388"/>
                  </a:lnTo>
                  <a:lnTo>
                    <a:pt x="73431" y="151193"/>
                  </a:lnTo>
                  <a:lnTo>
                    <a:pt x="73431" y="218147"/>
                  </a:lnTo>
                  <a:lnTo>
                    <a:pt x="21590" y="218147"/>
                  </a:lnTo>
                  <a:lnTo>
                    <a:pt x="21590" y="22313"/>
                  </a:lnTo>
                  <a:lnTo>
                    <a:pt x="58318" y="22313"/>
                  </a:lnTo>
                  <a:lnTo>
                    <a:pt x="58318" y="39598"/>
                  </a:lnTo>
                  <a:lnTo>
                    <a:pt x="59029" y="43205"/>
                  </a:lnTo>
                  <a:lnTo>
                    <a:pt x="61912" y="45364"/>
                  </a:lnTo>
                  <a:lnTo>
                    <a:pt x="66230" y="46799"/>
                  </a:lnTo>
                  <a:lnTo>
                    <a:pt x="70548" y="46799"/>
                  </a:lnTo>
                  <a:lnTo>
                    <a:pt x="74866" y="45364"/>
                  </a:lnTo>
                  <a:lnTo>
                    <a:pt x="89671" y="35381"/>
                  </a:lnTo>
                  <a:lnTo>
                    <a:pt x="105825" y="28167"/>
                  </a:lnTo>
                  <a:lnTo>
                    <a:pt x="123061" y="23788"/>
                  </a:lnTo>
                  <a:lnTo>
                    <a:pt x="141109" y="22313"/>
                  </a:lnTo>
                  <a:lnTo>
                    <a:pt x="181819" y="31448"/>
                  </a:lnTo>
                  <a:lnTo>
                    <a:pt x="210312" y="55432"/>
                  </a:lnTo>
                  <a:lnTo>
                    <a:pt x="227059" y="89136"/>
                  </a:lnTo>
                  <a:lnTo>
                    <a:pt x="232537" y="127431"/>
                  </a:lnTo>
                  <a:lnTo>
                    <a:pt x="232537" y="218147"/>
                  </a:lnTo>
                  <a:lnTo>
                    <a:pt x="180708" y="218147"/>
                  </a:lnTo>
                  <a:lnTo>
                    <a:pt x="180708" y="176390"/>
                  </a:lnTo>
                  <a:lnTo>
                    <a:pt x="176377" y="172059"/>
                  </a:lnTo>
                  <a:lnTo>
                    <a:pt x="164858" y="172059"/>
                  </a:lnTo>
                  <a:lnTo>
                    <a:pt x="160553" y="176390"/>
                  </a:lnTo>
                  <a:lnTo>
                    <a:pt x="160553" y="234708"/>
                  </a:lnTo>
                  <a:lnTo>
                    <a:pt x="164858" y="239737"/>
                  </a:lnTo>
                  <a:lnTo>
                    <a:pt x="250532" y="239737"/>
                  </a:lnTo>
                  <a:lnTo>
                    <a:pt x="255574" y="235419"/>
                  </a:lnTo>
                  <a:lnTo>
                    <a:pt x="255574" y="125996"/>
                  </a:lnTo>
                  <a:lnTo>
                    <a:pt x="247318" y="74720"/>
                  </a:lnTo>
                  <a:lnTo>
                    <a:pt x="224077" y="34918"/>
                  </a:lnTo>
                  <a:lnTo>
                    <a:pt x="188146" y="9157"/>
                  </a:lnTo>
                  <a:lnTo>
                    <a:pt x="141820" y="0"/>
                  </a:lnTo>
                  <a:close/>
                </a:path>
              </a:pathLst>
            </a:custGeom>
            <a:solidFill>
              <a:srgbClr val="FFFFFF"/>
            </a:solidFill>
          </p:spPr>
          <p:txBody>
            <a:bodyPr wrap="square" lIns="0" tIns="0" rIns="0" bIns="0" rtlCol="0"/>
            <a:lstStyle/>
            <a:p>
              <a:endParaRPr/>
            </a:p>
          </p:txBody>
        </p:sp>
      </p:grpSp>
      <p:sp>
        <p:nvSpPr>
          <p:cNvPr id="14" name="object 14"/>
          <p:cNvSpPr/>
          <p:nvPr/>
        </p:nvSpPr>
        <p:spPr>
          <a:xfrm>
            <a:off x="1624037" y="431504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16" name="Picture 15">
            <a:extLst>
              <a:ext uri="{FF2B5EF4-FFF2-40B4-BE49-F238E27FC236}">
                <a16:creationId xmlns:a16="http://schemas.microsoft.com/office/drawing/2014/main" id="{AF4F0D04-EE55-42AC-9ADE-01AF1F74F6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50" y="1842953"/>
            <a:ext cx="8853892" cy="704069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 LXC vs Docker</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Content Placeholder 3">
            <a:extLst>
              <a:ext uri="{FF2B5EF4-FFF2-40B4-BE49-F238E27FC236}">
                <a16:creationId xmlns:a16="http://schemas.microsoft.com/office/drawing/2014/main" id="{D0C9F49E-94DA-4421-8D26-079E8B882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350" y="2482850"/>
            <a:ext cx="11353800" cy="5715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426597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company history</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294D6BE-23B4-4C1A-B91C-AF9FD59064AF}"/>
              </a:ext>
            </a:extLst>
          </p:cNvPr>
          <p:cNvSpPr txBox="1"/>
          <p:nvPr/>
        </p:nvSpPr>
        <p:spPr>
          <a:xfrm>
            <a:off x="1225550" y="2659815"/>
            <a:ext cx="14401800" cy="3970318"/>
          </a:xfrm>
          <a:prstGeom prst="rect">
            <a:avLst/>
          </a:prstGeom>
          <a:noFill/>
        </p:spPr>
        <p:txBody>
          <a:bodyPr wrap="square">
            <a:spAutoFit/>
          </a:bodyPr>
          <a:lstStyle/>
          <a:p>
            <a:r>
              <a:rPr lang="en-US" sz="3600" dirty="0">
                <a:solidFill>
                  <a:schemeClr val="accent2">
                    <a:lumMod val="60000"/>
                    <a:lumOff val="40000"/>
                  </a:schemeClr>
                </a:solidFill>
              </a:rPr>
              <a:t>Docker </a:t>
            </a:r>
            <a:r>
              <a:rPr lang="en-US" sz="3600" dirty="0" err="1">
                <a:solidFill>
                  <a:schemeClr val="accent2">
                    <a:lumMod val="60000"/>
                    <a:lumOff val="40000"/>
                  </a:schemeClr>
                </a:solidFill>
              </a:rPr>
              <a:t>ce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a:t>
            </a:r>
            <a:r>
              <a:rPr lang="en-US" sz="3600" dirty="0" err="1">
                <a:solidFill>
                  <a:schemeClr val="accent2">
                    <a:lumMod val="60000"/>
                    <a:lumOff val="40000"/>
                  </a:schemeClr>
                </a:solidFill>
              </a:rPr>
              <a:t>inc</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a:t>
            </a:r>
            <a:r>
              <a:rPr lang="en-US" sz="3600" dirty="0" err="1">
                <a:solidFill>
                  <a:schemeClr val="accent2">
                    <a:lumMod val="60000"/>
                    <a:lumOff val="40000"/>
                  </a:schemeClr>
                </a:solidFill>
              </a:rPr>
              <a:t>ee</a:t>
            </a:r>
            <a:r>
              <a:rPr lang="en-US" sz="3600" dirty="0">
                <a:solidFill>
                  <a:schemeClr val="accent2">
                    <a:lumMod val="60000"/>
                    <a:lumOff val="40000"/>
                  </a:schemeClr>
                </a:solidFill>
              </a:rPr>
              <a:t>(free private repo , free tool for scan image)</a:t>
            </a:r>
          </a:p>
        </p:txBody>
      </p:sp>
      <p:pic>
        <p:nvPicPr>
          <p:cNvPr id="8" name="Picture 7">
            <a:extLst>
              <a:ext uri="{FF2B5EF4-FFF2-40B4-BE49-F238E27FC236}">
                <a16:creationId xmlns:a16="http://schemas.microsoft.com/office/drawing/2014/main" id="{FE07D660-5F18-4E18-A91C-B789B538C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564" y="2659814"/>
            <a:ext cx="5547235" cy="2947235"/>
          </a:xfrm>
          <a:prstGeom prst="rect">
            <a:avLst/>
          </a:prstGeom>
        </p:spPr>
      </p:pic>
    </p:spTree>
    <p:extLst>
      <p:ext uri="{BB962C8B-B14F-4D97-AF65-F5344CB8AC3E}">
        <p14:creationId xmlns:p14="http://schemas.microsoft.com/office/powerpoint/2010/main" val="1680280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076022"/>
          </a:xfrm>
          <a:prstGeom prst="rect">
            <a:avLst/>
          </a:prstGeom>
        </p:spPr>
        <p:txBody>
          <a:bodyPr vert="horz" wrap="square" lIns="0" tIns="12700" rIns="0" bIns="0" rtlCol="0">
            <a:spAutoFit/>
          </a:bodyPr>
          <a:lstStyle/>
          <a:p>
            <a:pPr marL="12700" marR="5080">
              <a:lnSpc>
                <a:spcPct val="99900"/>
              </a:lnSpc>
              <a:spcBef>
                <a:spcPts val="100"/>
              </a:spcBef>
            </a:pPr>
            <a:r>
              <a:rPr lang="en-US" sz="2400" b="0" i="0" dirty="0">
                <a:solidFill>
                  <a:schemeClr val="bg2"/>
                </a:solidFill>
                <a:effectLst/>
                <a:latin typeface="Inter"/>
              </a:rPr>
              <a:t>HTTP, or </a:t>
            </a:r>
            <a:r>
              <a:rPr lang="en-US" sz="2400" b="1" i="0" dirty="0">
                <a:solidFill>
                  <a:schemeClr val="bg2"/>
                </a:solidFill>
                <a:effectLst/>
                <a:latin typeface="Inter"/>
              </a:rPr>
              <a:t>Hypertext Transfer Protocol</a:t>
            </a:r>
            <a:r>
              <a:rPr lang="en-US" sz="2400" b="0" i="0" dirty="0">
                <a:solidFill>
                  <a:schemeClr val="bg2"/>
                </a:solidFill>
                <a:effectLst/>
                <a:latin typeface="Inter"/>
              </a:rPr>
              <a:t>, is the foundation of data communication on the World Wide Web. It is an application-layer protocol used for transmitting hypermedia documents, such as HTML, between clients</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HTML: How could help to HTTP</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1.Formating Data</a:t>
            </a:r>
          </a:p>
          <a:p>
            <a:pPr marL="12700" marR="5080">
              <a:lnSpc>
                <a:spcPct val="99900"/>
              </a:lnSpc>
              <a:spcBef>
                <a:spcPts val="100"/>
              </a:spcBef>
            </a:pPr>
            <a:r>
              <a:rPr lang="en-US" sz="2400" dirty="0">
                <a:solidFill>
                  <a:schemeClr val="bg2"/>
                </a:solidFill>
                <a:latin typeface="Inter"/>
                <a:cs typeface="Verdana"/>
              </a:rPr>
              <a:t>2.Linking between files</a:t>
            </a:r>
          </a:p>
          <a:p>
            <a:pPr marL="12700" marR="5080">
              <a:lnSpc>
                <a:spcPct val="99900"/>
              </a:lnSpc>
              <a:spcBef>
                <a:spcPts val="100"/>
              </a:spcBef>
            </a:pPr>
            <a:r>
              <a:rPr lang="en-US" sz="2400" dirty="0">
                <a:solidFill>
                  <a:schemeClr val="bg2"/>
                </a:solidFill>
                <a:latin typeface="Inter"/>
                <a:cs typeface="Verdana"/>
              </a:rPr>
              <a:t>3.Font Style</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46652"/>
            <a:ext cx="18288000" cy="10287762"/>
          </a:xfrm>
          <a:prstGeom prst="rect">
            <a:avLst/>
          </a:prstGeom>
        </p:spPr>
      </p:pic>
      <p:sp>
        <p:nvSpPr>
          <p:cNvPr id="3" name="object 3"/>
          <p:cNvSpPr txBox="1">
            <a:spLocks noGrp="1"/>
          </p:cNvSpPr>
          <p:nvPr>
            <p:ph type="title"/>
          </p:nvPr>
        </p:nvSpPr>
        <p:spPr>
          <a:xfrm>
            <a:off x="1954974" y="1075931"/>
            <a:ext cx="13672376" cy="936154"/>
          </a:xfrm>
          <a:prstGeom prst="rect">
            <a:avLst/>
          </a:prstGeom>
        </p:spPr>
        <p:txBody>
          <a:bodyPr vert="horz" wrap="square" lIns="0" tIns="12700" rIns="0" bIns="0" rtlCol="0">
            <a:spAutoFit/>
          </a:bodyPr>
          <a:lstStyle/>
          <a:p>
            <a:pPr marL="12700" algn="ctr">
              <a:lnSpc>
                <a:spcPct val="100000"/>
              </a:lnSpc>
              <a:spcBef>
                <a:spcPts val="100"/>
              </a:spcBef>
            </a:pPr>
            <a:r>
              <a:rPr lang="en-US" sz="6000" dirty="0"/>
              <a:t>Docker Engine</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294D6BE-23B4-4C1A-B91C-AF9FD59064AF}"/>
              </a:ext>
            </a:extLst>
          </p:cNvPr>
          <p:cNvSpPr txBox="1"/>
          <p:nvPr/>
        </p:nvSpPr>
        <p:spPr>
          <a:xfrm>
            <a:off x="1251778" y="2012085"/>
            <a:ext cx="14401800" cy="6555641"/>
          </a:xfrm>
          <a:prstGeom prst="rect">
            <a:avLst/>
          </a:prstGeom>
          <a:noFill/>
        </p:spPr>
        <p:txBody>
          <a:bodyPr wrap="square">
            <a:spAutoFit/>
          </a:bodyPr>
          <a:lstStyle/>
          <a:p>
            <a:r>
              <a:rPr lang="en-US" sz="4800" dirty="0">
                <a:solidFill>
                  <a:schemeClr val="accent2">
                    <a:lumMod val="60000"/>
                    <a:lumOff val="40000"/>
                  </a:schemeClr>
                </a:solidFill>
              </a:rPr>
              <a:t>The Docker engine is the core software that runs and manages containers which follows client-server architecture</a:t>
            </a:r>
          </a:p>
          <a:p>
            <a:r>
              <a:rPr lang="en-US" sz="4800" dirty="0">
                <a:solidFill>
                  <a:schemeClr val="accent2">
                    <a:lumMod val="60000"/>
                    <a:lumOff val="40000"/>
                  </a:schemeClr>
                </a:solidFill>
              </a:rPr>
              <a:t>Docker engine </a:t>
            </a:r>
            <a:r>
              <a:rPr lang="en-US" sz="4800" dirty="0" err="1">
                <a:solidFill>
                  <a:schemeClr val="accent2">
                    <a:lumMod val="60000"/>
                    <a:lumOff val="40000"/>
                  </a:schemeClr>
                </a:solidFill>
              </a:rPr>
              <a:t>components:Server,RestAPI,CLI</a:t>
            </a:r>
            <a:endParaRPr lang="en-US" sz="4800" dirty="0">
              <a:solidFill>
                <a:schemeClr val="accent2">
                  <a:lumMod val="60000"/>
                  <a:lumOff val="40000"/>
                </a:schemeClr>
              </a:solidFill>
            </a:endParaRPr>
          </a:p>
          <a:p>
            <a:endParaRPr lang="en-US" sz="4800" dirty="0">
              <a:solidFill>
                <a:schemeClr val="accent2">
                  <a:lumMod val="60000"/>
                  <a:lumOff val="40000"/>
                </a:schemeClr>
              </a:solidFill>
            </a:endParaRPr>
          </a:p>
          <a:p>
            <a:r>
              <a:rPr lang="en-US" sz="4800" dirty="0">
                <a:solidFill>
                  <a:schemeClr val="accent2">
                    <a:lumMod val="60000"/>
                    <a:lumOff val="40000"/>
                  </a:schemeClr>
                </a:solidFill>
              </a:rPr>
              <a:t>Server(docker daemon)=(</a:t>
            </a:r>
            <a:r>
              <a:rPr lang="en-US" sz="4800" dirty="0" err="1">
                <a:solidFill>
                  <a:schemeClr val="accent2">
                    <a:lumMod val="60000"/>
                    <a:lumOff val="40000"/>
                  </a:schemeClr>
                </a:solidFill>
              </a:rPr>
              <a:t>dockerd</a:t>
            </a:r>
            <a:r>
              <a:rPr lang="en-US" sz="4800" dirty="0">
                <a:solidFill>
                  <a:schemeClr val="accent2">
                    <a:lumMod val="60000"/>
                    <a:lumOff val="40000"/>
                  </a:schemeClr>
                </a:solidFill>
              </a:rPr>
              <a:t>)</a:t>
            </a:r>
          </a:p>
          <a:p>
            <a:r>
              <a:rPr lang="en-US" sz="4800" dirty="0">
                <a:solidFill>
                  <a:schemeClr val="accent2">
                    <a:lumMod val="60000"/>
                    <a:lumOff val="40000"/>
                  </a:schemeClr>
                </a:solidFill>
              </a:rPr>
              <a:t>Rest API(control docker daemon what to do)</a:t>
            </a:r>
          </a:p>
          <a:p>
            <a:r>
              <a:rPr lang="en-US" sz="4800" dirty="0" err="1">
                <a:solidFill>
                  <a:schemeClr val="accent2">
                    <a:lumMod val="60000"/>
                    <a:lumOff val="40000"/>
                  </a:schemeClr>
                </a:solidFill>
              </a:rPr>
              <a:t>Cli</a:t>
            </a:r>
            <a:r>
              <a:rPr lang="en-US" sz="4800" dirty="0">
                <a:solidFill>
                  <a:schemeClr val="accent2">
                    <a:lumMod val="60000"/>
                    <a:lumOff val="40000"/>
                  </a:schemeClr>
                </a:solidFill>
              </a:rPr>
              <a:t> (docker client)</a:t>
            </a:r>
          </a:p>
          <a:p>
            <a:endParaRPr lang="en-US" sz="3600" dirty="0">
              <a:solidFill>
                <a:schemeClr val="accent2">
                  <a:lumMod val="60000"/>
                  <a:lumOff val="40000"/>
                </a:schemeClr>
              </a:solidFill>
            </a:endParaRPr>
          </a:p>
        </p:txBody>
      </p:sp>
      <p:pic>
        <p:nvPicPr>
          <p:cNvPr id="9" name="Picture 8">
            <a:extLst>
              <a:ext uri="{FF2B5EF4-FFF2-40B4-BE49-F238E27FC236}">
                <a16:creationId xmlns:a16="http://schemas.microsoft.com/office/drawing/2014/main" id="{F54F75CF-BB64-4E01-9E6A-F744A5CA5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4750" y="5022713"/>
            <a:ext cx="4095750" cy="4495800"/>
          </a:xfrm>
          <a:prstGeom prst="rect">
            <a:avLst/>
          </a:prstGeom>
        </p:spPr>
      </p:pic>
    </p:spTree>
    <p:extLst>
      <p:ext uri="{BB962C8B-B14F-4D97-AF65-F5344CB8AC3E}">
        <p14:creationId xmlns:p14="http://schemas.microsoft.com/office/powerpoint/2010/main" val="1410936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737" y="0"/>
            <a:ext cx="18288000" cy="10286977"/>
          </a:xfrm>
          <a:prstGeom prst="rect">
            <a:avLst/>
          </a:prstGeom>
        </p:spPr>
      </p:pic>
      <p:sp>
        <p:nvSpPr>
          <p:cNvPr id="3" name="object 3"/>
          <p:cNvSpPr txBox="1">
            <a:spLocks noGrp="1"/>
          </p:cNvSpPr>
          <p:nvPr>
            <p:ph type="title"/>
          </p:nvPr>
        </p:nvSpPr>
        <p:spPr>
          <a:xfrm>
            <a:off x="4883150" y="739901"/>
            <a:ext cx="7148830" cy="936154"/>
          </a:xfrm>
          <a:prstGeom prst="rect">
            <a:avLst/>
          </a:prstGeom>
        </p:spPr>
        <p:txBody>
          <a:bodyPr vert="horz" wrap="square" lIns="0" tIns="12700" rIns="0" bIns="0" rtlCol="0">
            <a:spAutoFit/>
          </a:bodyPr>
          <a:lstStyle/>
          <a:p>
            <a:pPr marL="12700" algn="ctr">
              <a:lnSpc>
                <a:spcPct val="100000"/>
              </a:lnSpc>
              <a:spcBef>
                <a:spcPts val="100"/>
              </a:spcBef>
            </a:pPr>
            <a:r>
              <a:rPr lang="en-US" sz="6000" dirty="0"/>
              <a:t>LXC</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EC78BED1-FA7D-4FBD-BFFA-2A4D45A7E6D7}"/>
              </a:ext>
            </a:extLst>
          </p:cNvPr>
          <p:cNvSpPr txBox="1"/>
          <p:nvPr/>
        </p:nvSpPr>
        <p:spPr>
          <a:xfrm>
            <a:off x="1758950" y="2300828"/>
            <a:ext cx="15011400" cy="6494085"/>
          </a:xfrm>
          <a:prstGeom prst="rect">
            <a:avLst/>
          </a:prstGeom>
          <a:noFill/>
        </p:spPr>
        <p:txBody>
          <a:bodyPr wrap="square">
            <a:spAutoFit/>
          </a:bodyPr>
          <a:lstStyle/>
          <a:p>
            <a:r>
              <a:rPr lang="en-US" sz="3200" dirty="0">
                <a:solidFill>
                  <a:schemeClr val="accent2">
                    <a:lumMod val="60000"/>
                    <a:lumOff val="40000"/>
                  </a:schemeClr>
                </a:solidFill>
              </a:rPr>
              <a:t>In old version docker ,exist </a:t>
            </a:r>
            <a:r>
              <a:rPr lang="en-US" sz="3200" dirty="0" err="1">
                <a:solidFill>
                  <a:schemeClr val="accent2">
                    <a:lumMod val="60000"/>
                    <a:lumOff val="40000"/>
                  </a:schemeClr>
                </a:solidFill>
              </a:rPr>
              <a:t>lxc</a:t>
            </a:r>
            <a:r>
              <a:rPr lang="en-US" sz="3200" dirty="0">
                <a:solidFill>
                  <a:schemeClr val="accent2">
                    <a:lumMod val="60000"/>
                    <a:lumOff val="40000"/>
                  </a:schemeClr>
                </a:solidFill>
              </a:rPr>
              <a:t> (for </a:t>
            </a:r>
            <a:r>
              <a:rPr lang="en-US" sz="3200" dirty="0" err="1">
                <a:solidFill>
                  <a:schemeClr val="accent2">
                    <a:lumMod val="60000"/>
                    <a:lumOff val="40000"/>
                  </a:schemeClr>
                </a:solidFill>
              </a:rPr>
              <a:t>linux</a:t>
            </a:r>
            <a:r>
              <a:rPr lang="en-US" sz="3200" dirty="0">
                <a:solidFill>
                  <a:schemeClr val="accent2">
                    <a:lumMod val="60000"/>
                    <a:lumOff val="40000"/>
                  </a:schemeClr>
                </a:solidFill>
              </a:rPr>
              <a:t>) communicate with kernel</a:t>
            </a:r>
          </a:p>
          <a:p>
            <a:endParaRPr lang="en-US" sz="3200" dirty="0">
              <a:solidFill>
                <a:schemeClr val="accent2">
                  <a:lumMod val="60000"/>
                  <a:lumOff val="40000"/>
                </a:schemeClr>
              </a:solidFill>
            </a:endParaRPr>
          </a:p>
          <a:p>
            <a:pPr marL="0" indent="0">
              <a:buNone/>
            </a:pPr>
            <a:endParaRPr lang="en-US" sz="3200" dirty="0">
              <a:solidFill>
                <a:schemeClr val="accent2">
                  <a:lumMod val="60000"/>
                  <a:lumOff val="40000"/>
                </a:schemeClr>
              </a:solidFill>
            </a:endParaRPr>
          </a:p>
          <a:p>
            <a:pPr marL="0" indent="0">
              <a:buNone/>
            </a:pPr>
            <a:r>
              <a:rPr lang="en-US" sz="3200" dirty="0">
                <a:solidFill>
                  <a:schemeClr val="accent2">
                    <a:lumMod val="60000"/>
                    <a:lumOff val="40000"/>
                  </a:schemeClr>
                </a:solidFill>
              </a:rPr>
              <a:t>Docker can not work with cg and ns and </a:t>
            </a:r>
            <a:r>
              <a:rPr lang="en-US" sz="3200" dirty="0" err="1">
                <a:solidFill>
                  <a:schemeClr val="accent2">
                    <a:lumMod val="60000"/>
                    <a:lumOff val="40000"/>
                  </a:schemeClr>
                </a:solidFill>
              </a:rPr>
              <a:t>lxc</a:t>
            </a:r>
            <a:r>
              <a:rPr lang="en-US" sz="3200" dirty="0">
                <a:solidFill>
                  <a:schemeClr val="accent2">
                    <a:lumMod val="60000"/>
                    <a:lumOff val="40000"/>
                  </a:schemeClr>
                </a:solidFill>
              </a:rPr>
              <a:t> communicate with them</a:t>
            </a:r>
          </a:p>
          <a:p>
            <a:pPr marL="0" indent="0">
              <a:buNone/>
            </a:pPr>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If docker request to </a:t>
            </a:r>
            <a:r>
              <a:rPr lang="en-US" sz="3200" dirty="0" err="1">
                <a:solidFill>
                  <a:schemeClr val="accent2">
                    <a:lumMod val="60000"/>
                    <a:lumOff val="40000"/>
                  </a:schemeClr>
                </a:solidFill>
              </a:rPr>
              <a:t>lxc</a:t>
            </a:r>
            <a:r>
              <a:rPr lang="en-US" sz="3200" dirty="0">
                <a:solidFill>
                  <a:schemeClr val="accent2">
                    <a:lumMod val="60000"/>
                    <a:lumOff val="40000"/>
                  </a:schemeClr>
                </a:solidFill>
              </a:rPr>
              <a:t> we cannot docker in windows and mac ….</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If </a:t>
            </a:r>
            <a:r>
              <a:rPr lang="en-US" sz="3200" dirty="0" err="1">
                <a:solidFill>
                  <a:schemeClr val="accent2">
                    <a:lumMod val="60000"/>
                    <a:lumOff val="40000"/>
                  </a:schemeClr>
                </a:solidFill>
              </a:rPr>
              <a:t>lxc</a:t>
            </a:r>
            <a:r>
              <a:rPr lang="en-US" sz="3200" dirty="0">
                <a:solidFill>
                  <a:schemeClr val="accent2">
                    <a:lumMod val="60000"/>
                    <a:lumOff val="40000"/>
                  </a:schemeClr>
                </a:solidFill>
              </a:rPr>
              <a:t> update ,docker should be update that communicate with docker</a:t>
            </a:r>
          </a:p>
          <a:p>
            <a:r>
              <a:rPr lang="en-US" sz="3200" dirty="0">
                <a:solidFill>
                  <a:schemeClr val="accent2">
                    <a:lumMod val="60000"/>
                    <a:lumOff val="40000"/>
                  </a:schemeClr>
                </a:solidFill>
              </a:rPr>
              <a:t> </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Docker create </a:t>
            </a:r>
            <a:r>
              <a:rPr lang="en-US" sz="3200" dirty="0" err="1">
                <a:solidFill>
                  <a:schemeClr val="accent2">
                    <a:lumMod val="60000"/>
                    <a:lumOff val="40000"/>
                  </a:schemeClr>
                </a:solidFill>
              </a:rPr>
              <a:t>libcontainer</a:t>
            </a:r>
            <a:endParaRPr lang="fa-IR" sz="3200" dirty="0">
              <a:solidFill>
                <a:schemeClr val="accent2">
                  <a:lumMod val="60000"/>
                  <a:lumOff val="40000"/>
                </a:schemeClr>
              </a:solidFill>
            </a:endParaRPr>
          </a:p>
        </p:txBody>
      </p:sp>
    </p:spTree>
    <p:extLst>
      <p:ext uri="{BB962C8B-B14F-4D97-AF65-F5344CB8AC3E}">
        <p14:creationId xmlns:p14="http://schemas.microsoft.com/office/powerpoint/2010/main" val="1025725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1028487"/>
          </a:xfrm>
          <a:prstGeom prst="rect">
            <a:avLst/>
          </a:prstGeom>
        </p:spPr>
        <p:txBody>
          <a:bodyPr vert="horz" wrap="square" lIns="0" tIns="12700" rIns="0" bIns="0" rtlCol="0">
            <a:spAutoFit/>
          </a:bodyPr>
          <a:lstStyle/>
          <a:p>
            <a:pPr marL="12700" algn="ctr">
              <a:lnSpc>
                <a:spcPct val="100000"/>
              </a:lnSpc>
              <a:spcBef>
                <a:spcPts val="100"/>
              </a:spcBef>
            </a:pPr>
            <a:r>
              <a:rPr lang="en-US" sz="6600" dirty="0"/>
              <a:t> Docker engine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EC78BED1-FA7D-4FBD-BFFA-2A4D45A7E6D7}"/>
              </a:ext>
            </a:extLst>
          </p:cNvPr>
          <p:cNvSpPr txBox="1"/>
          <p:nvPr/>
        </p:nvSpPr>
        <p:spPr>
          <a:xfrm>
            <a:off x="1301750" y="2300828"/>
            <a:ext cx="15468600" cy="5570756"/>
          </a:xfrm>
          <a:prstGeom prst="rect">
            <a:avLst/>
          </a:prstGeom>
          <a:noFill/>
        </p:spPr>
        <p:txBody>
          <a:bodyPr wrap="square">
            <a:spAutoFit/>
          </a:bodyPr>
          <a:lstStyle/>
          <a:p>
            <a:r>
              <a:rPr lang="en-US" sz="3600" dirty="0">
                <a:solidFill>
                  <a:schemeClr val="accent2">
                    <a:lumMod val="60000"/>
                    <a:lumOff val="40000"/>
                  </a:schemeClr>
                </a:solidFill>
              </a:rPr>
              <a:t>Docker client with </a:t>
            </a:r>
            <a:r>
              <a:rPr lang="en-US" sz="3600" dirty="0" err="1">
                <a:solidFill>
                  <a:schemeClr val="accent2">
                    <a:lumMod val="60000"/>
                    <a:lumOff val="40000"/>
                  </a:schemeClr>
                </a:solidFill>
              </a:rPr>
              <a:t>api</a:t>
            </a:r>
            <a:r>
              <a:rPr lang="en-US" sz="3600" dirty="0">
                <a:solidFill>
                  <a:schemeClr val="accent2">
                    <a:lumMod val="60000"/>
                    <a:lumOff val="40000"/>
                  </a:schemeClr>
                </a:solidFill>
              </a:rPr>
              <a:t> call docker server.</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daemon pass to </a:t>
            </a:r>
            <a:r>
              <a:rPr lang="en-US" sz="3600" dirty="0" err="1">
                <a:solidFill>
                  <a:schemeClr val="accent2">
                    <a:lumMod val="60000"/>
                    <a:lumOff val="40000"/>
                  </a:schemeClr>
                </a:solidFill>
              </a:rPr>
              <a:t>cn</a:t>
            </a:r>
            <a:r>
              <a:rPr lang="en-US" sz="3600" dirty="0">
                <a:solidFill>
                  <a:schemeClr val="accent2">
                    <a:lumMod val="60000"/>
                    <a:lumOff val="40000"/>
                  </a:schemeClr>
                </a:solidFill>
              </a:rPr>
              <a:t>  to manage container </a:t>
            </a:r>
            <a:r>
              <a:rPr lang="en-US" sz="3600" dirty="0" err="1">
                <a:solidFill>
                  <a:schemeClr val="accent2">
                    <a:lumMod val="60000"/>
                    <a:lumOff val="40000"/>
                  </a:schemeClr>
                </a:solidFill>
              </a:rPr>
              <a:t>lifecylce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Run create container</a:t>
            </a:r>
          </a:p>
          <a:p>
            <a:r>
              <a:rPr lang="en-US" sz="3600" dirty="0">
                <a:solidFill>
                  <a:schemeClr val="accent2">
                    <a:lumMod val="60000"/>
                    <a:lumOff val="40000"/>
                  </a:schemeClr>
                </a:solidFill>
              </a:rPr>
              <a:t>Shim keep stout stdin and report the container’s exit status code</a:t>
            </a:r>
          </a:p>
          <a:p>
            <a:endParaRPr lang="fa-IR" sz="3200" dirty="0">
              <a:solidFill>
                <a:schemeClr val="accent2">
                  <a:lumMod val="60000"/>
                  <a:lumOff val="40000"/>
                </a:schemeClr>
              </a:solidFill>
            </a:endParaRPr>
          </a:p>
        </p:txBody>
      </p:sp>
      <p:sp>
        <p:nvSpPr>
          <p:cNvPr id="6" name="Rectangle 5">
            <a:extLst>
              <a:ext uri="{FF2B5EF4-FFF2-40B4-BE49-F238E27FC236}">
                <a16:creationId xmlns:a16="http://schemas.microsoft.com/office/drawing/2014/main" id="{6D47118E-FBEC-42AF-A45D-BD1578AC0304}"/>
              </a:ext>
            </a:extLst>
          </p:cNvPr>
          <p:cNvSpPr/>
          <p:nvPr/>
        </p:nvSpPr>
        <p:spPr>
          <a:xfrm>
            <a:off x="14243126" y="1906114"/>
            <a:ext cx="2195945" cy="1272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client</a:t>
            </a:r>
          </a:p>
        </p:txBody>
      </p:sp>
      <p:sp>
        <p:nvSpPr>
          <p:cNvPr id="8" name="Rectangle 7">
            <a:extLst>
              <a:ext uri="{FF2B5EF4-FFF2-40B4-BE49-F238E27FC236}">
                <a16:creationId xmlns:a16="http://schemas.microsoft.com/office/drawing/2014/main" id="{65FCA4D5-61C8-4DA2-820B-D35292F6C033}"/>
              </a:ext>
            </a:extLst>
          </p:cNvPr>
          <p:cNvSpPr/>
          <p:nvPr/>
        </p:nvSpPr>
        <p:spPr>
          <a:xfrm>
            <a:off x="14243126" y="4030317"/>
            <a:ext cx="2410691"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daemon(server)</a:t>
            </a:r>
          </a:p>
        </p:txBody>
      </p:sp>
      <p:sp>
        <p:nvSpPr>
          <p:cNvPr id="9" name="Rectangle 8">
            <a:extLst>
              <a:ext uri="{FF2B5EF4-FFF2-40B4-BE49-F238E27FC236}">
                <a16:creationId xmlns:a16="http://schemas.microsoft.com/office/drawing/2014/main" id="{C4635A8A-FA7B-4C8A-A20B-7D49AE881547}"/>
              </a:ext>
            </a:extLst>
          </p:cNvPr>
          <p:cNvSpPr/>
          <p:nvPr/>
        </p:nvSpPr>
        <p:spPr>
          <a:xfrm>
            <a:off x="14597109" y="5371016"/>
            <a:ext cx="1487977" cy="415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containerd</a:t>
            </a:r>
            <a:endParaRPr lang="en-US" dirty="0"/>
          </a:p>
        </p:txBody>
      </p:sp>
      <p:sp>
        <p:nvSpPr>
          <p:cNvPr id="12" name="Rectangle 11">
            <a:extLst>
              <a:ext uri="{FF2B5EF4-FFF2-40B4-BE49-F238E27FC236}">
                <a16:creationId xmlns:a16="http://schemas.microsoft.com/office/drawing/2014/main" id="{E8F3041C-A7A9-434F-824F-25638A12CAA4}"/>
              </a:ext>
            </a:extLst>
          </p:cNvPr>
          <p:cNvSpPr/>
          <p:nvPr/>
        </p:nvSpPr>
        <p:spPr>
          <a:xfrm>
            <a:off x="15707013" y="662038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sp>
        <p:nvSpPr>
          <p:cNvPr id="13" name="Rectangle 12">
            <a:extLst>
              <a:ext uri="{FF2B5EF4-FFF2-40B4-BE49-F238E27FC236}">
                <a16:creationId xmlns:a16="http://schemas.microsoft.com/office/drawing/2014/main" id="{D14D3992-56D8-4E65-A5BE-4589D4612D12}"/>
              </a:ext>
            </a:extLst>
          </p:cNvPr>
          <p:cNvSpPr/>
          <p:nvPr/>
        </p:nvSpPr>
        <p:spPr>
          <a:xfrm>
            <a:off x="14643676" y="663630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sp>
        <p:nvSpPr>
          <p:cNvPr id="14" name="Rectangle 13">
            <a:extLst>
              <a:ext uri="{FF2B5EF4-FFF2-40B4-BE49-F238E27FC236}">
                <a16:creationId xmlns:a16="http://schemas.microsoft.com/office/drawing/2014/main" id="{71583544-08CA-42E7-B989-7F9CC4090FFB}"/>
              </a:ext>
            </a:extLst>
          </p:cNvPr>
          <p:cNvSpPr/>
          <p:nvPr/>
        </p:nvSpPr>
        <p:spPr>
          <a:xfrm>
            <a:off x="16633032" y="662038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cxnSp>
        <p:nvCxnSpPr>
          <p:cNvPr id="15" name="Straight Arrow Connector 14">
            <a:extLst>
              <a:ext uri="{FF2B5EF4-FFF2-40B4-BE49-F238E27FC236}">
                <a16:creationId xmlns:a16="http://schemas.microsoft.com/office/drawing/2014/main" id="{080F4992-4367-451B-A7A7-D48A3DCDCA81}"/>
              </a:ext>
            </a:extLst>
          </p:cNvPr>
          <p:cNvCxnSpPr/>
          <p:nvPr/>
        </p:nvCxnSpPr>
        <p:spPr>
          <a:xfrm>
            <a:off x="15448471" y="294005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CE49443-C055-4DD2-BD0A-F539B71A361C}"/>
              </a:ext>
            </a:extLst>
          </p:cNvPr>
          <p:cNvCxnSpPr/>
          <p:nvPr/>
        </p:nvCxnSpPr>
        <p:spPr>
          <a:xfrm>
            <a:off x="15093950" y="4594695"/>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68B0AC4-1524-4D05-B0AB-0464A670D3F4}"/>
              </a:ext>
            </a:extLst>
          </p:cNvPr>
          <p:cNvCxnSpPr/>
          <p:nvPr/>
        </p:nvCxnSpPr>
        <p:spPr>
          <a:xfrm>
            <a:off x="15093950" y="569133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E8132A8-396C-46FD-893F-B0F9E3F5631F}"/>
              </a:ext>
            </a:extLst>
          </p:cNvPr>
          <p:cNvCxnSpPr>
            <a:endCxn id="13" idx="0"/>
          </p:cNvCxnSpPr>
          <p:nvPr/>
        </p:nvCxnSpPr>
        <p:spPr>
          <a:xfrm flipH="1">
            <a:off x="14865350" y="5720744"/>
            <a:ext cx="79663" cy="996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29D38F9-3539-4696-89A6-2885264085FB}"/>
              </a:ext>
            </a:extLst>
          </p:cNvPr>
          <p:cNvCxnSpPr>
            <a:endCxn id="14" idx="0"/>
          </p:cNvCxnSpPr>
          <p:nvPr/>
        </p:nvCxnSpPr>
        <p:spPr>
          <a:xfrm>
            <a:off x="15707013" y="5691339"/>
            <a:ext cx="1227356" cy="929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487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260350"/>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cgroups</a:t>
            </a:r>
            <a:r>
              <a:rPr lang="en-US" sz="5400" dirty="0"/>
              <a:t> and ns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22" name="TextBox 21">
            <a:extLst>
              <a:ext uri="{FF2B5EF4-FFF2-40B4-BE49-F238E27FC236}">
                <a16:creationId xmlns:a16="http://schemas.microsoft.com/office/drawing/2014/main" id="{418CF41F-8891-43EA-A947-084B06AFB8DA}"/>
              </a:ext>
            </a:extLst>
          </p:cNvPr>
          <p:cNvSpPr txBox="1"/>
          <p:nvPr/>
        </p:nvSpPr>
        <p:spPr>
          <a:xfrm>
            <a:off x="1454150" y="2254250"/>
            <a:ext cx="16154400" cy="6186309"/>
          </a:xfrm>
          <a:prstGeom prst="rect">
            <a:avLst/>
          </a:prstGeom>
          <a:noFill/>
        </p:spPr>
        <p:txBody>
          <a:bodyPr wrap="square">
            <a:spAutoFit/>
          </a:bodyPr>
          <a:lstStyle/>
          <a:p>
            <a:r>
              <a:rPr lang="en-US" sz="3600" dirty="0" err="1">
                <a:solidFill>
                  <a:schemeClr val="accent2">
                    <a:lumMod val="60000"/>
                    <a:lumOff val="40000"/>
                  </a:schemeClr>
                </a:solidFill>
              </a:rPr>
              <a:t>Cgroups</a:t>
            </a:r>
            <a:r>
              <a:rPr lang="en-US" sz="3600" dirty="0">
                <a:solidFill>
                  <a:schemeClr val="accent2">
                    <a:lumMod val="60000"/>
                    <a:lumOff val="40000"/>
                  </a:schemeClr>
                </a:solidFill>
              </a:rPr>
              <a:t>: (abbreviated from </a:t>
            </a:r>
            <a:r>
              <a:rPr lang="en-US" sz="3600" b="1" dirty="0">
                <a:solidFill>
                  <a:schemeClr val="accent2">
                    <a:lumMod val="60000"/>
                    <a:lumOff val="40000"/>
                  </a:schemeClr>
                </a:solidFill>
              </a:rPr>
              <a:t>control groups</a:t>
            </a:r>
            <a:r>
              <a:rPr lang="en-US" sz="3600" dirty="0">
                <a:solidFill>
                  <a:schemeClr val="accent2">
                    <a:lumMod val="60000"/>
                    <a:lumOff val="40000"/>
                  </a:schemeClr>
                </a:solidFill>
              </a:rPr>
              <a:t>) is a </a:t>
            </a:r>
            <a:r>
              <a:rPr lang="en-US" sz="3600" dirty="0">
                <a:solidFill>
                  <a:schemeClr val="accent2">
                    <a:lumMod val="60000"/>
                    <a:lumOff val="40000"/>
                  </a:schemeClr>
                </a:solidFill>
                <a:hlinkClick r:id="rId3" tooltip="Linux kernel">
                  <a:extLst>
                    <a:ext uri="{A12FA001-AC4F-418D-AE19-62706E023703}">
                      <ahyp:hlinkClr xmlns:ahyp="http://schemas.microsoft.com/office/drawing/2018/hyperlinkcolor" val="tx"/>
                    </a:ext>
                  </a:extLst>
                </a:hlinkClick>
              </a:rPr>
              <a:t>Linux kernel</a:t>
            </a:r>
            <a:r>
              <a:rPr lang="en-US" sz="3600" dirty="0">
                <a:solidFill>
                  <a:schemeClr val="accent2">
                    <a:lumMod val="60000"/>
                    <a:lumOff val="40000"/>
                  </a:schemeClr>
                </a:solidFill>
              </a:rPr>
              <a:t> feature that limits, accounts for, and isolates the </a:t>
            </a:r>
            <a:r>
              <a:rPr lang="en-US" sz="3600" dirty="0">
                <a:solidFill>
                  <a:schemeClr val="accent2">
                    <a:lumMod val="60000"/>
                    <a:lumOff val="40000"/>
                  </a:schemeClr>
                </a:solidFill>
                <a:hlinkClick r:id="rId4" tooltip="Resource (computer science)">
                  <a:extLst>
                    <a:ext uri="{A12FA001-AC4F-418D-AE19-62706E023703}">
                      <ahyp:hlinkClr xmlns:ahyp="http://schemas.microsoft.com/office/drawing/2018/hyperlinkcolor" val="tx"/>
                    </a:ext>
                  </a:extLst>
                </a:hlinkClick>
              </a:rPr>
              <a:t>resource usage</a:t>
            </a:r>
            <a:r>
              <a:rPr lang="en-US" sz="3600" dirty="0">
                <a:solidFill>
                  <a:schemeClr val="accent2">
                    <a:lumMod val="60000"/>
                    <a:lumOff val="40000"/>
                  </a:schemeClr>
                </a:solidFill>
              </a:rPr>
              <a:t> (CPU, memory, disk I/O, etc.) of a collection of </a:t>
            </a:r>
            <a:r>
              <a:rPr lang="en-US" sz="3600" dirty="0">
                <a:solidFill>
                  <a:schemeClr val="accent2">
                    <a:lumMod val="60000"/>
                    <a:lumOff val="40000"/>
                  </a:schemeClr>
                </a:solidFill>
                <a:hlinkClick r:id="rId5" tooltip="Process (computing)">
                  <a:extLst>
                    <a:ext uri="{A12FA001-AC4F-418D-AE19-62706E023703}">
                      <ahyp:hlinkClr xmlns:ahyp="http://schemas.microsoft.com/office/drawing/2018/hyperlinkcolor" val="tx"/>
                    </a:ext>
                  </a:extLst>
                </a:hlinkClick>
              </a:rPr>
              <a:t>processes</a:t>
            </a:r>
            <a:r>
              <a:rPr lang="en-US" sz="3600" dirty="0">
                <a:solidFill>
                  <a:schemeClr val="accent2">
                    <a:lumMod val="60000"/>
                    <a:lumOff val="40000"/>
                  </a:schemeClr>
                </a:solidFill>
              </a:rPr>
              <a:t> , limitation</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Namespace: provide a layer of isolation. Docker uses namespaces of various kinds to provide the isolation that containers need in order to remain portable and refrain from affecting the remainder of the host system view </a:t>
            </a:r>
          </a:p>
        </p:txBody>
      </p:sp>
    </p:spTree>
    <p:extLst>
      <p:ext uri="{BB962C8B-B14F-4D97-AF65-F5344CB8AC3E}">
        <p14:creationId xmlns:p14="http://schemas.microsoft.com/office/powerpoint/2010/main" val="946557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 </a:t>
            </a:r>
            <a:r>
              <a:rPr lang="en-US" sz="5400" dirty="0" err="1"/>
              <a:t>Daemonless</a:t>
            </a:r>
            <a:r>
              <a:rPr lang="en-US" sz="5400" dirty="0"/>
              <a:t> containers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18" name="TextBox 17">
            <a:extLst>
              <a:ext uri="{FF2B5EF4-FFF2-40B4-BE49-F238E27FC236}">
                <a16:creationId xmlns:a16="http://schemas.microsoft.com/office/drawing/2014/main" id="{5BAB7E35-965E-4FBD-A7FD-B476F10AF564}"/>
              </a:ext>
            </a:extLst>
          </p:cNvPr>
          <p:cNvSpPr txBox="1"/>
          <p:nvPr/>
        </p:nvSpPr>
        <p:spPr>
          <a:xfrm>
            <a:off x="1606550" y="2635250"/>
            <a:ext cx="12047882" cy="5509200"/>
          </a:xfrm>
          <a:prstGeom prst="rect">
            <a:avLst/>
          </a:prstGeom>
          <a:noFill/>
        </p:spPr>
        <p:txBody>
          <a:bodyPr wrap="square">
            <a:spAutoFit/>
          </a:bodyPr>
          <a:lstStyle/>
          <a:p>
            <a:r>
              <a:rPr lang="en-US" sz="3200" dirty="0">
                <a:solidFill>
                  <a:schemeClr val="accent2">
                    <a:lumMod val="60000"/>
                    <a:lumOff val="40000"/>
                  </a:schemeClr>
                </a:solidFill>
              </a:rPr>
              <a:t>Enable live restore</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vi /</a:t>
            </a:r>
            <a:r>
              <a:rPr lang="en-US" sz="3200" dirty="0" err="1">
                <a:solidFill>
                  <a:schemeClr val="accent2">
                    <a:lumMod val="60000"/>
                    <a:lumOff val="40000"/>
                  </a:schemeClr>
                </a:solidFill>
              </a:rPr>
              <a:t>etc</a:t>
            </a:r>
            <a:r>
              <a:rPr lang="en-US" sz="3200" dirty="0">
                <a:solidFill>
                  <a:schemeClr val="accent2">
                    <a:lumMod val="60000"/>
                    <a:lumOff val="40000"/>
                  </a:schemeClr>
                </a:solidFill>
              </a:rPr>
              <a:t>/docker/</a:t>
            </a:r>
            <a:r>
              <a:rPr lang="en-US" sz="3200" dirty="0" err="1">
                <a:solidFill>
                  <a:schemeClr val="accent2">
                    <a:lumMod val="60000"/>
                    <a:lumOff val="40000"/>
                  </a:schemeClr>
                </a:solidFill>
              </a:rPr>
              <a:t>daemon.json</a:t>
            </a:r>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err="1">
                <a:solidFill>
                  <a:schemeClr val="accent2">
                    <a:lumMod val="60000"/>
                    <a:lumOff val="40000"/>
                  </a:schemeClr>
                </a:solidFill>
              </a:rPr>
              <a:t>live-restore:true</a:t>
            </a:r>
            <a:endParaRPr lang="en-US" sz="3200" dirty="0">
              <a:solidFill>
                <a:schemeClr val="accent2">
                  <a:lumMod val="60000"/>
                  <a:lumOff val="40000"/>
                </a:schemeClr>
              </a:solidFill>
            </a:endParaRPr>
          </a:p>
          <a:p>
            <a:endParaRPr lang="en-US" sz="3200">
              <a:solidFill>
                <a:schemeClr val="accent2">
                  <a:lumMod val="60000"/>
                  <a:lumOff val="40000"/>
                </a:schemeClr>
              </a:solidFill>
            </a:endParaRP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When docker daemon crash or stop ,yet container working this feature just in </a:t>
            </a:r>
            <a:r>
              <a:rPr lang="en-US" sz="3200" dirty="0" err="1">
                <a:solidFill>
                  <a:schemeClr val="accent2">
                    <a:lumMod val="60000"/>
                    <a:lumOff val="40000"/>
                  </a:schemeClr>
                </a:solidFill>
              </a:rPr>
              <a:t>linux</a:t>
            </a:r>
            <a:r>
              <a:rPr lang="en-US" sz="3200" dirty="0">
                <a:solidFill>
                  <a:schemeClr val="accent2">
                    <a:lumMod val="60000"/>
                    <a:lumOff val="40000"/>
                  </a:schemeClr>
                </a:solidFill>
              </a:rPr>
              <a:t> </a:t>
            </a:r>
            <a:r>
              <a:rPr lang="en-US" sz="3200" dirty="0">
                <a:solidFill>
                  <a:schemeClr val="accent2">
                    <a:lumMod val="60000"/>
                    <a:lumOff val="40000"/>
                  </a:schemeClr>
                </a:solidFill>
                <a:sym typeface="Wingdings" panose="05000000000000000000" pitchFamily="2" charset="2"/>
              </a:rPr>
              <a:t>))</a:t>
            </a:r>
            <a:endParaRPr lang="en-US" sz="3200" dirty="0">
              <a:solidFill>
                <a:schemeClr val="accent2">
                  <a:lumMod val="60000"/>
                  <a:lumOff val="40000"/>
                </a:schemeClr>
              </a:solidFill>
            </a:endParaRPr>
          </a:p>
        </p:txBody>
      </p:sp>
    </p:spTree>
    <p:extLst>
      <p:ext uri="{BB962C8B-B14F-4D97-AF65-F5344CB8AC3E}">
        <p14:creationId xmlns:p14="http://schemas.microsoft.com/office/powerpoint/2010/main" val="3938356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storage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E7E20EB-70B6-4F60-9959-B70E0F1D8238}"/>
              </a:ext>
            </a:extLst>
          </p:cNvPr>
          <p:cNvSpPr txBox="1"/>
          <p:nvPr/>
        </p:nvSpPr>
        <p:spPr>
          <a:xfrm>
            <a:off x="1454150" y="2178050"/>
            <a:ext cx="13716000" cy="6186309"/>
          </a:xfrm>
          <a:prstGeom prst="rect">
            <a:avLst/>
          </a:prstGeom>
          <a:noFill/>
        </p:spPr>
        <p:txBody>
          <a:bodyPr wrap="square">
            <a:spAutoFit/>
          </a:bodyPr>
          <a:lstStyle/>
          <a:p>
            <a:r>
              <a:rPr lang="en-US" sz="3600" dirty="0">
                <a:solidFill>
                  <a:schemeClr val="accent2">
                    <a:lumMod val="60000"/>
                    <a:lumOff val="40000"/>
                  </a:schemeClr>
                </a:solidFill>
              </a:rPr>
              <a:t>Storage driver(</a:t>
            </a:r>
            <a:r>
              <a:rPr lang="en-US" sz="3600" dirty="0" err="1">
                <a:solidFill>
                  <a:schemeClr val="accent2">
                    <a:lumMod val="60000"/>
                    <a:lumOff val="40000"/>
                  </a:schemeClr>
                </a:solidFill>
              </a:rPr>
              <a:t>graphdriver</a:t>
            </a:r>
            <a:r>
              <a:rPr lang="en-US" sz="3600" dirty="0">
                <a:solidFill>
                  <a:schemeClr val="accent2">
                    <a:lumMod val="60000"/>
                    <a:lumOff val="40000"/>
                  </a:schemeClr>
                </a:solidFill>
              </a:rPr>
              <a:t>) manage read write on disk host</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Type of storage 1-aufs 2-overlay 3-devicemapper 4-brtfs 5-Zfs</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Change storage driver in </a:t>
            </a:r>
            <a:r>
              <a:rPr lang="en-US" sz="3600" dirty="0" err="1">
                <a:solidFill>
                  <a:schemeClr val="accent2">
                    <a:lumMod val="60000"/>
                    <a:lumOff val="40000"/>
                  </a:schemeClr>
                </a:solidFill>
              </a:rPr>
              <a:t>daemon.json</a:t>
            </a:r>
            <a:r>
              <a:rPr lang="en-US" sz="3600" dirty="0">
                <a:solidFill>
                  <a:schemeClr val="accent2">
                    <a:lumMod val="60000"/>
                    <a:lumOff val="40000"/>
                  </a:schemeClr>
                </a:solidFill>
              </a:rPr>
              <a:t> </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Change docker storage is very sensitive</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 </a:t>
            </a:r>
          </a:p>
          <a:p>
            <a:r>
              <a:rPr lang="en-US" sz="3600" dirty="0">
                <a:solidFill>
                  <a:schemeClr val="accent2">
                    <a:lumMod val="60000"/>
                    <a:lumOff val="40000"/>
                  </a:schemeClr>
                </a:solidFill>
              </a:rPr>
              <a:t>1-docker save 2-push to </a:t>
            </a:r>
            <a:r>
              <a:rPr lang="en-US" sz="3600" dirty="0" err="1">
                <a:solidFill>
                  <a:schemeClr val="accent2">
                    <a:lumMod val="60000"/>
                    <a:lumOff val="40000"/>
                  </a:schemeClr>
                </a:solidFill>
              </a:rPr>
              <a:t>priv</a:t>
            </a:r>
            <a:r>
              <a:rPr lang="en-US" sz="3600" dirty="0">
                <a:solidFill>
                  <a:schemeClr val="accent2">
                    <a:lumMod val="60000"/>
                    <a:lumOff val="40000"/>
                  </a:schemeClr>
                </a:solidFill>
              </a:rPr>
              <a:t> storage 3-change in daemon 4-daemon restart 5-pull image locally 6-restart containers</a:t>
            </a:r>
          </a:p>
        </p:txBody>
      </p:sp>
    </p:spTree>
    <p:extLst>
      <p:ext uri="{BB962C8B-B14F-4D97-AF65-F5344CB8AC3E}">
        <p14:creationId xmlns:p14="http://schemas.microsoft.com/office/powerpoint/2010/main" val="4129134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docker.sock</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AB2A921A-BB03-46F7-A574-A23A5312C24E}"/>
              </a:ext>
            </a:extLst>
          </p:cNvPr>
          <p:cNvSpPr txBox="1"/>
          <p:nvPr/>
        </p:nvSpPr>
        <p:spPr>
          <a:xfrm>
            <a:off x="1606550" y="2025650"/>
            <a:ext cx="15697200" cy="3600986"/>
          </a:xfrm>
          <a:prstGeom prst="rect">
            <a:avLst/>
          </a:prstGeom>
          <a:noFill/>
        </p:spPr>
        <p:txBody>
          <a:bodyPr wrap="square">
            <a:spAutoFit/>
          </a:bodyPr>
          <a:lstStyle/>
          <a:p>
            <a:pPr marL="0" indent="0">
              <a:buNone/>
            </a:pPr>
            <a:endParaRPr lang="en-US" sz="3200" dirty="0">
              <a:solidFill>
                <a:schemeClr val="accent2">
                  <a:lumMod val="60000"/>
                  <a:lumOff val="40000"/>
                </a:schemeClr>
              </a:solidFill>
            </a:endParaRPr>
          </a:p>
          <a:p>
            <a:r>
              <a:rPr lang="en-US" sz="3200" dirty="0" err="1">
                <a:solidFill>
                  <a:schemeClr val="accent2">
                    <a:lumMod val="60000"/>
                    <a:lumOff val="40000"/>
                  </a:schemeClr>
                </a:solidFill>
              </a:rPr>
              <a:t>docker.sock</a:t>
            </a:r>
            <a:r>
              <a:rPr lang="en-US" sz="3200" dirty="0">
                <a:solidFill>
                  <a:schemeClr val="accent2">
                    <a:lumMod val="60000"/>
                    <a:lumOff val="40000"/>
                  </a:schemeClr>
                </a:solidFill>
              </a:rPr>
              <a:t> is the UNIX socket that Docker daemon is listening to. It's the main entry point for Docker API. It also can be TCP socket but by default for security reasons Docker defaults to use UNIX socket.</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endParaRPr lang="en-US" dirty="0"/>
          </a:p>
          <a:p>
            <a:pPr marL="0" indent="0">
              <a:buNone/>
            </a:pPr>
            <a:endParaRPr lang="en-US" dirty="0"/>
          </a:p>
        </p:txBody>
      </p:sp>
      <p:pic>
        <p:nvPicPr>
          <p:cNvPr id="7" name="Picture 6">
            <a:extLst>
              <a:ext uri="{FF2B5EF4-FFF2-40B4-BE49-F238E27FC236}">
                <a16:creationId xmlns:a16="http://schemas.microsoft.com/office/drawing/2014/main" id="{748EA0FA-DA5B-4ED6-BBAD-74421EB8F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150" y="4499962"/>
            <a:ext cx="5792844" cy="3195102"/>
          </a:xfrm>
          <a:prstGeom prst="rect">
            <a:avLst/>
          </a:prstGeom>
        </p:spPr>
      </p:pic>
    </p:spTree>
    <p:extLst>
      <p:ext uri="{BB962C8B-B14F-4D97-AF65-F5344CB8AC3E}">
        <p14:creationId xmlns:p14="http://schemas.microsoft.com/office/powerpoint/2010/main" val="1016651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dangle image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B34AF035-25AE-498E-BF13-D5BC510C86ED}"/>
              </a:ext>
            </a:extLst>
          </p:cNvPr>
          <p:cNvSpPr txBox="1"/>
          <p:nvPr/>
        </p:nvSpPr>
        <p:spPr>
          <a:xfrm>
            <a:off x="1530350" y="2254250"/>
            <a:ext cx="15316200" cy="6740307"/>
          </a:xfrm>
          <a:prstGeom prst="rect">
            <a:avLst/>
          </a:prstGeom>
          <a:noFill/>
        </p:spPr>
        <p:txBody>
          <a:bodyPr wrap="square">
            <a:spAutoFit/>
          </a:bodyPr>
          <a:lstStyle/>
          <a:p>
            <a:r>
              <a:rPr lang="en-US" sz="3600" dirty="0">
                <a:solidFill>
                  <a:schemeClr val="accent2">
                    <a:lumMod val="60000"/>
                    <a:lumOff val="40000"/>
                  </a:schemeClr>
                </a:solidFill>
              </a:rPr>
              <a:t>When image and tag show </a:t>
            </a:r>
            <a:r>
              <a:rPr lang="en-US" sz="3600" dirty="0" err="1">
                <a:solidFill>
                  <a:schemeClr val="accent2">
                    <a:lumMod val="60000"/>
                    <a:lumOff val="40000"/>
                  </a:schemeClr>
                </a:solidFill>
              </a:rPr>
              <a:t>none:none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image prune remove dangle image</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Create image with name and same tag and don’t error</a:t>
            </a:r>
          </a:p>
        </p:txBody>
      </p:sp>
    </p:spTree>
    <p:extLst>
      <p:ext uri="{BB962C8B-B14F-4D97-AF65-F5344CB8AC3E}">
        <p14:creationId xmlns:p14="http://schemas.microsoft.com/office/powerpoint/2010/main" val="3654387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diagram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Content Placeholder 5">
            <a:extLst>
              <a:ext uri="{FF2B5EF4-FFF2-40B4-BE49-F238E27FC236}">
                <a16:creationId xmlns:a16="http://schemas.microsoft.com/office/drawing/2014/main" id="{245D6972-64A1-4EE3-9A77-B848EC769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321" y="1873250"/>
            <a:ext cx="9442486" cy="7334124"/>
          </a:xfrm>
          <a:prstGeom prst="rect">
            <a:avLst/>
          </a:prstGeom>
        </p:spPr>
      </p:pic>
    </p:spTree>
    <p:extLst>
      <p:ext uri="{BB962C8B-B14F-4D97-AF65-F5344CB8AC3E}">
        <p14:creationId xmlns:p14="http://schemas.microsoft.com/office/powerpoint/2010/main" val="980743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742"/>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519F6471-2E8D-4588-96D5-4E034692E2EA}"/>
              </a:ext>
            </a:extLst>
          </p:cNvPr>
          <p:cNvSpPr txBox="1"/>
          <p:nvPr/>
        </p:nvSpPr>
        <p:spPr>
          <a:xfrm>
            <a:off x="1758950" y="2101850"/>
            <a:ext cx="13868400" cy="6124754"/>
          </a:xfrm>
          <a:prstGeom prst="rect">
            <a:avLst/>
          </a:prstGeom>
          <a:noFill/>
        </p:spPr>
        <p:txBody>
          <a:bodyPr wrap="square">
            <a:spAutoFit/>
          </a:bodyPr>
          <a:lstStyle/>
          <a:p>
            <a:r>
              <a:rPr lang="en-US" sz="2800" dirty="0">
                <a:solidFill>
                  <a:srgbClr val="92D050"/>
                </a:solidFill>
              </a:rPr>
              <a:t>Git is a </a:t>
            </a:r>
            <a:r>
              <a:rPr lang="en-US" sz="2800" b="1" dirty="0">
                <a:solidFill>
                  <a:srgbClr val="92D050"/>
                </a:solidFill>
              </a:rPr>
              <a:t>distributed version control system (VCS)</a:t>
            </a:r>
            <a:r>
              <a:rPr lang="en-US" sz="2800" dirty="0">
                <a:solidFill>
                  <a:srgbClr val="92D050"/>
                </a:solidFill>
              </a:rPr>
              <a:t> used for tracking changes in code, collaborating with teams, and managing software development projects efficiently. It helps developers keep track of modifications, revert to previous versions, and work on different features simultaneously without conflicts.</a:t>
            </a:r>
          </a:p>
          <a:p>
            <a:endParaRPr lang="en-US" sz="2800" dirty="0">
              <a:solidFill>
                <a:srgbClr val="92D050"/>
              </a:solidFill>
            </a:endParaRPr>
          </a:p>
          <a:p>
            <a:endParaRPr lang="en-US" sz="2800" dirty="0">
              <a:solidFill>
                <a:srgbClr val="92D050"/>
              </a:solidFill>
            </a:endParaRPr>
          </a:p>
          <a:p>
            <a:r>
              <a:rPr lang="en-US" sz="2800" dirty="0">
                <a:solidFill>
                  <a:srgbClr val="92D050"/>
                </a:solidFill>
              </a:rPr>
              <a:t>Why Use Git?</a:t>
            </a:r>
          </a:p>
          <a:p>
            <a:r>
              <a:rPr lang="en-US" sz="2800" dirty="0">
                <a:solidFill>
                  <a:srgbClr val="92D050"/>
                </a:solidFill>
              </a:rPr>
              <a:t>✅ Efficient Code Management – Keeps track of all changes made by developers.</a:t>
            </a:r>
            <a:br>
              <a:rPr lang="en-US" sz="2800" dirty="0">
                <a:solidFill>
                  <a:srgbClr val="92D050"/>
                </a:solidFill>
              </a:rPr>
            </a:br>
            <a:r>
              <a:rPr lang="en-US" sz="2800" dirty="0">
                <a:solidFill>
                  <a:srgbClr val="92D050"/>
                </a:solidFill>
              </a:rPr>
              <a:t>✅ Collaboration Friendly – Enables multiple developers to work on a project without conflicts.</a:t>
            </a:r>
            <a:br>
              <a:rPr lang="en-US" sz="2800" dirty="0">
                <a:solidFill>
                  <a:srgbClr val="92D050"/>
                </a:solidFill>
              </a:rPr>
            </a:br>
            <a:r>
              <a:rPr lang="en-US" sz="2800" dirty="0">
                <a:solidFill>
                  <a:srgbClr val="92D050"/>
                </a:solidFill>
              </a:rPr>
              <a:t>✅ Undo Mistakes Easily – Rollback to previous versions if needed.</a:t>
            </a:r>
            <a:br>
              <a:rPr lang="en-US" sz="2800" dirty="0">
                <a:solidFill>
                  <a:srgbClr val="92D050"/>
                </a:solidFill>
              </a:rPr>
            </a:br>
            <a:r>
              <a:rPr lang="en-US" sz="2800" dirty="0">
                <a:solidFill>
                  <a:srgbClr val="92D050"/>
                </a:solidFill>
              </a:rPr>
              <a:t>✅ Widely Used – Almost every major software development team uses Git.</a:t>
            </a:r>
          </a:p>
          <a:p>
            <a:endParaRPr lang="en-US" sz="2800" dirty="0">
              <a:solidFill>
                <a:srgbClr val="92D050"/>
              </a:solidFill>
            </a:endParaRPr>
          </a:p>
          <a:p>
            <a:endParaRPr lang="en-US" sz="2800" dirty="0">
              <a:solidFill>
                <a:srgbClr val="92D050"/>
              </a:solidFill>
            </a:endParaRPr>
          </a:p>
        </p:txBody>
      </p:sp>
    </p:spTree>
    <p:extLst>
      <p:ext uri="{BB962C8B-B14F-4D97-AF65-F5344CB8AC3E}">
        <p14:creationId xmlns:p14="http://schemas.microsoft.com/office/powerpoint/2010/main" val="1988072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211957"/>
          </a:xfrm>
          <a:prstGeom prst="rect">
            <a:avLst/>
          </a:prstGeom>
        </p:spPr>
        <p:txBody>
          <a:bodyPr vert="horz" wrap="square" lIns="0" tIns="12700" rIns="0" bIns="0" rtlCol="0">
            <a:spAutoFit/>
          </a:bodyPr>
          <a:lstStyle/>
          <a:p>
            <a:r>
              <a:rPr lang="en-US" sz="2800" b="1" dirty="0">
                <a:solidFill>
                  <a:schemeClr val="bg2"/>
                </a:solidFill>
                <a:effectLst/>
              </a:rPr>
              <a:t>How HTTP Works</a:t>
            </a:r>
          </a:p>
          <a:p>
            <a:pPr>
              <a:buFont typeface="+mj-lt"/>
              <a:buAutoNum type="arabicPeriod"/>
            </a:pPr>
            <a:r>
              <a:rPr lang="en-US" sz="2800" b="1" i="0" dirty="0">
                <a:solidFill>
                  <a:schemeClr val="bg2"/>
                </a:solidFill>
                <a:effectLst/>
                <a:latin typeface="Inter"/>
              </a:rPr>
              <a:t>Client-Server Model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A client (e.g., a web browser) sends an HTTP request to a server.</a:t>
            </a:r>
          </a:p>
          <a:p>
            <a:pPr marL="742950" lvl="1" indent="-285750">
              <a:buFont typeface="+mj-lt"/>
              <a:buAutoNum type="arabicPeriod"/>
            </a:pPr>
            <a:r>
              <a:rPr lang="en-US" sz="2800" b="0" i="0" dirty="0">
                <a:solidFill>
                  <a:schemeClr val="bg2"/>
                </a:solidFill>
                <a:effectLst/>
                <a:latin typeface="Inter"/>
              </a:rPr>
              <a:t>The server processes the request and sends back an HTTP response.</a:t>
            </a:r>
          </a:p>
          <a:p>
            <a:pPr>
              <a:buFont typeface="+mj-lt"/>
              <a:buAutoNum type="arabicPeriod"/>
            </a:pPr>
            <a:r>
              <a:rPr lang="en-US" sz="2800" b="1" i="0" dirty="0">
                <a:solidFill>
                  <a:schemeClr val="bg2"/>
                </a:solidFill>
                <a:effectLst/>
                <a:latin typeface="Inter"/>
              </a:rPr>
              <a:t>Stateless Protocol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HTTP is stateless, meaning each request is independent and unrelated to previous requests. Sessions or state management (e.g., cookies) are handled at the application level.</a:t>
            </a:r>
          </a:p>
          <a:p>
            <a:br>
              <a:rPr lang="en-US" b="0" i="0" dirty="0">
                <a:solidFill>
                  <a:srgbClr val="404040"/>
                </a:solidFill>
                <a:effectLst/>
                <a:latin typeface="Inter"/>
              </a:rPr>
            </a:b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extLst>
      <p:ext uri="{BB962C8B-B14F-4D97-AF65-F5344CB8AC3E}">
        <p14:creationId xmlns:p14="http://schemas.microsoft.com/office/powerpoint/2010/main" val="2460283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534" y="-15828"/>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Commands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Picture 5">
            <a:extLst>
              <a:ext uri="{FF2B5EF4-FFF2-40B4-BE49-F238E27FC236}">
                <a16:creationId xmlns:a16="http://schemas.microsoft.com/office/drawing/2014/main" id="{F63F4DB8-686E-420F-9CA8-0B456FDEC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50" y="2482850"/>
            <a:ext cx="10011747" cy="5943600"/>
          </a:xfrm>
          <a:prstGeom prst="rect">
            <a:avLst/>
          </a:prstGeom>
        </p:spPr>
      </p:pic>
    </p:spTree>
    <p:extLst>
      <p:ext uri="{BB962C8B-B14F-4D97-AF65-F5344CB8AC3E}">
        <p14:creationId xmlns:p14="http://schemas.microsoft.com/office/powerpoint/2010/main" val="3314233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Branch and Merging</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DF62BA64-E6E9-476C-A586-E6B417AC8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350" y="2837339"/>
            <a:ext cx="10754694" cy="6172551"/>
          </a:xfrm>
          <a:prstGeom prst="rect">
            <a:avLst/>
          </a:prstGeom>
        </p:spPr>
      </p:pic>
      <p:pic>
        <p:nvPicPr>
          <p:cNvPr id="9" name="Picture 8">
            <a:extLst>
              <a:ext uri="{FF2B5EF4-FFF2-40B4-BE49-F238E27FC236}">
                <a16:creationId xmlns:a16="http://schemas.microsoft.com/office/drawing/2014/main" id="{55EBC30F-D1F3-4A0A-9FB7-EC4C1A25D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3406" y="2025650"/>
            <a:ext cx="4792031" cy="1962424"/>
          </a:xfrm>
          <a:prstGeom prst="rect">
            <a:avLst/>
          </a:prstGeom>
        </p:spPr>
      </p:pic>
    </p:spTree>
    <p:extLst>
      <p:ext uri="{BB962C8B-B14F-4D97-AF65-F5344CB8AC3E}">
        <p14:creationId xmlns:p14="http://schemas.microsoft.com/office/powerpoint/2010/main" val="28115489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Remote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519F6471-2E8D-4588-96D5-4E034692E2EA}"/>
              </a:ext>
            </a:extLst>
          </p:cNvPr>
          <p:cNvSpPr txBox="1"/>
          <p:nvPr/>
        </p:nvSpPr>
        <p:spPr>
          <a:xfrm>
            <a:off x="1758950" y="3168650"/>
            <a:ext cx="11449334" cy="523220"/>
          </a:xfrm>
          <a:prstGeom prst="rect">
            <a:avLst/>
          </a:prstGeom>
          <a:noFill/>
        </p:spPr>
        <p:txBody>
          <a:bodyPr wrap="square">
            <a:spAutoFit/>
          </a:bodyPr>
          <a:lstStyle/>
          <a:p>
            <a:endParaRPr lang="en-US" sz="2800" dirty="0">
              <a:solidFill>
                <a:srgbClr val="92D050"/>
              </a:solidFill>
            </a:endParaRPr>
          </a:p>
        </p:txBody>
      </p:sp>
      <p:pic>
        <p:nvPicPr>
          <p:cNvPr id="7" name="Picture 6">
            <a:extLst>
              <a:ext uri="{FF2B5EF4-FFF2-40B4-BE49-F238E27FC236}">
                <a16:creationId xmlns:a16="http://schemas.microsoft.com/office/drawing/2014/main" id="{F0D31471-A747-4810-9D86-663993D1F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951" y="2487153"/>
            <a:ext cx="9359556" cy="4643897"/>
          </a:xfrm>
          <a:prstGeom prst="rect">
            <a:avLst/>
          </a:prstGeom>
        </p:spPr>
      </p:pic>
    </p:spTree>
    <p:extLst>
      <p:ext uri="{BB962C8B-B14F-4D97-AF65-F5344CB8AC3E}">
        <p14:creationId xmlns:p14="http://schemas.microsoft.com/office/powerpoint/2010/main" val="509224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Undo &amp; Fix Mistakes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20BF0690-D67D-48E9-9185-C7533945B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950" y="2725136"/>
            <a:ext cx="10011263" cy="5625114"/>
          </a:xfrm>
          <a:prstGeom prst="rect">
            <a:avLst/>
          </a:prstGeom>
        </p:spPr>
      </p:pic>
    </p:spTree>
    <p:extLst>
      <p:ext uri="{BB962C8B-B14F-4D97-AF65-F5344CB8AC3E}">
        <p14:creationId xmlns:p14="http://schemas.microsoft.com/office/powerpoint/2010/main" val="70159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Advance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47F705E3-DE99-4B75-B934-CC3F2DC1D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150" y="2559050"/>
            <a:ext cx="8678242" cy="4572000"/>
          </a:xfrm>
          <a:prstGeom prst="rect">
            <a:avLst/>
          </a:prstGeom>
        </p:spPr>
      </p:pic>
    </p:spTree>
    <p:extLst>
      <p:ext uri="{BB962C8B-B14F-4D97-AF65-F5344CB8AC3E}">
        <p14:creationId xmlns:p14="http://schemas.microsoft.com/office/powerpoint/2010/main" val="1095438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742"/>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B08AF4F5-960B-4655-A49E-7D93434770D9}"/>
              </a:ext>
            </a:extLst>
          </p:cNvPr>
          <p:cNvSpPr txBox="1"/>
          <p:nvPr/>
        </p:nvSpPr>
        <p:spPr>
          <a:xfrm>
            <a:off x="1530350" y="2711450"/>
            <a:ext cx="11906534" cy="2400657"/>
          </a:xfrm>
          <a:prstGeom prst="rect">
            <a:avLst/>
          </a:prstGeom>
          <a:noFill/>
        </p:spPr>
        <p:txBody>
          <a:bodyPr wrap="square">
            <a:spAutoFit/>
          </a:bodyPr>
          <a:lstStyle/>
          <a:p>
            <a:r>
              <a:rPr lang="en-US" sz="2400" dirty="0">
                <a:solidFill>
                  <a:schemeClr val="accent3">
                    <a:lumMod val="75000"/>
                  </a:schemeClr>
                </a:solidFill>
              </a:rPr>
              <a:t>GitLab is a </a:t>
            </a:r>
            <a:r>
              <a:rPr lang="en-US" sz="2400" b="1" dirty="0">
                <a:solidFill>
                  <a:schemeClr val="accent3">
                    <a:lumMod val="75000"/>
                  </a:schemeClr>
                </a:solidFill>
              </a:rPr>
              <a:t>web-based DevOps platform</a:t>
            </a:r>
            <a:r>
              <a:rPr lang="en-US" sz="2400" dirty="0">
                <a:solidFill>
                  <a:schemeClr val="accent3">
                    <a:lumMod val="75000"/>
                  </a:schemeClr>
                </a:solidFill>
              </a:rPr>
              <a:t> that provides </a:t>
            </a:r>
            <a:r>
              <a:rPr lang="en-US" sz="2400" b="1" dirty="0">
                <a:solidFill>
                  <a:schemeClr val="accent3">
                    <a:lumMod val="75000"/>
                  </a:schemeClr>
                </a:solidFill>
              </a:rPr>
              <a:t>Git repository management, CI/CD pipelines, security features, and collaboration tools</a:t>
            </a:r>
            <a:r>
              <a:rPr lang="en-US" sz="2400" dirty="0">
                <a:solidFill>
                  <a:schemeClr val="accent3">
                    <a:lumMod val="75000"/>
                  </a:schemeClr>
                </a:solidFill>
              </a:rPr>
              <a:t> for software development. It is an alternative to GitHub and Bitbucket but includes </a:t>
            </a:r>
            <a:r>
              <a:rPr lang="en-US" sz="2400" b="1" dirty="0">
                <a:solidFill>
                  <a:schemeClr val="accent3">
                    <a:lumMod val="75000"/>
                  </a:schemeClr>
                </a:solidFill>
              </a:rPr>
              <a:t>built-in DevOps tools</a:t>
            </a:r>
            <a:r>
              <a:rPr lang="en-US" sz="2400" dirty="0">
                <a:solidFill>
                  <a:schemeClr val="accent3">
                    <a:lumMod val="75000"/>
                  </a:schemeClr>
                </a:solidFill>
              </a:rPr>
              <a:t> to manage the entire software development lifecycle.</a:t>
            </a:r>
          </a:p>
          <a:p>
            <a:endParaRPr lang="en-US" dirty="0">
              <a:solidFill>
                <a:schemeClr val="accent3">
                  <a:lumMod val="75000"/>
                </a:schemeClr>
              </a:solidFill>
            </a:endParaRPr>
          </a:p>
          <a:p>
            <a:endParaRPr lang="en-US" dirty="0">
              <a:solidFill>
                <a:schemeClr val="accent3">
                  <a:lumMod val="75000"/>
                </a:schemeClr>
              </a:solidFill>
            </a:endParaRPr>
          </a:p>
          <a:p>
            <a:endParaRPr lang="en-US" dirty="0">
              <a:solidFill>
                <a:schemeClr val="accent3">
                  <a:lumMod val="75000"/>
                </a:schemeClr>
              </a:solidFill>
            </a:endParaRPr>
          </a:p>
        </p:txBody>
      </p:sp>
      <p:pic>
        <p:nvPicPr>
          <p:cNvPr id="9" name="Picture 8">
            <a:extLst>
              <a:ext uri="{FF2B5EF4-FFF2-40B4-BE49-F238E27FC236}">
                <a16:creationId xmlns:a16="http://schemas.microsoft.com/office/drawing/2014/main" id="{C9441A79-C6E6-4384-A029-C78A3EC87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750" y="4590049"/>
            <a:ext cx="5029200" cy="3074401"/>
          </a:xfrm>
          <a:prstGeom prst="rect">
            <a:avLst/>
          </a:prstGeom>
        </p:spPr>
      </p:pic>
      <p:sp>
        <p:nvSpPr>
          <p:cNvPr id="11" name="TextBox 10">
            <a:extLst>
              <a:ext uri="{FF2B5EF4-FFF2-40B4-BE49-F238E27FC236}">
                <a16:creationId xmlns:a16="http://schemas.microsoft.com/office/drawing/2014/main" id="{FD56B36C-77F6-4564-9E77-4104AADEBEFE}"/>
              </a:ext>
            </a:extLst>
          </p:cNvPr>
          <p:cNvSpPr txBox="1"/>
          <p:nvPr/>
        </p:nvSpPr>
        <p:spPr>
          <a:xfrm>
            <a:off x="1682750" y="4927441"/>
            <a:ext cx="9239534" cy="584775"/>
          </a:xfrm>
          <a:prstGeom prst="rect">
            <a:avLst/>
          </a:prstGeom>
          <a:noFill/>
        </p:spPr>
        <p:txBody>
          <a:bodyPr wrap="square">
            <a:spAutoFit/>
          </a:bodyPr>
          <a:lstStyle/>
          <a:p>
            <a:r>
              <a:rPr lang="en-US" sz="3200" dirty="0">
                <a:solidFill>
                  <a:schemeClr val="tx2">
                    <a:lumMod val="60000"/>
                    <a:lumOff val="40000"/>
                  </a:schemeClr>
                </a:solidFill>
              </a:rPr>
              <a:t>https://about.gitlab.com/</a:t>
            </a:r>
          </a:p>
        </p:txBody>
      </p:sp>
    </p:spTree>
    <p:extLst>
      <p:ext uri="{BB962C8B-B14F-4D97-AF65-F5344CB8AC3E}">
        <p14:creationId xmlns:p14="http://schemas.microsoft.com/office/powerpoint/2010/main" val="40041420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5940088"/>
          </a:xfrm>
          <a:prstGeom prst="rect">
            <a:avLst/>
          </a:prstGeom>
          <a:noFill/>
        </p:spPr>
        <p:txBody>
          <a:bodyPr wrap="square">
            <a:spAutoFit/>
          </a:bodyPr>
          <a:lstStyle/>
          <a:p>
            <a:r>
              <a:rPr lang="en-US" sz="2000" dirty="0">
                <a:solidFill>
                  <a:schemeClr val="accent1">
                    <a:lumMod val="40000"/>
                    <a:lumOff val="60000"/>
                  </a:schemeClr>
                </a:solidFill>
              </a:rPr>
              <a:t>GitLab consists of </a:t>
            </a:r>
            <a:r>
              <a:rPr lang="en-US" sz="2000" b="1" dirty="0">
                <a:solidFill>
                  <a:schemeClr val="accent1">
                    <a:lumMod val="40000"/>
                    <a:lumOff val="60000"/>
                  </a:schemeClr>
                </a:solidFill>
              </a:rPr>
              <a:t>three main layers</a:t>
            </a:r>
            <a:r>
              <a:rPr lang="en-US" sz="2000" dirty="0">
                <a:solidFill>
                  <a:schemeClr val="accent1">
                    <a:lumMod val="40000"/>
                    <a:lumOff val="60000"/>
                  </a:schemeClr>
                </a:solidFill>
              </a:rPr>
              <a:t>:</a:t>
            </a:r>
          </a:p>
          <a:p>
            <a:pPr>
              <a:buFont typeface="+mj-lt"/>
              <a:buAutoNum type="arabicPeriod"/>
            </a:pPr>
            <a:r>
              <a:rPr lang="en-US" sz="2000" b="1" dirty="0">
                <a:solidFill>
                  <a:schemeClr val="accent1">
                    <a:lumMod val="40000"/>
                    <a:lumOff val="60000"/>
                  </a:schemeClr>
                </a:solidFill>
              </a:rPr>
              <a:t>Frontend (UI &amp; API Layer)</a:t>
            </a:r>
            <a:endParaRPr lang="en-US" sz="2000" dirty="0">
              <a:solidFill>
                <a:schemeClr val="accent1">
                  <a:lumMod val="40000"/>
                  <a:lumOff val="60000"/>
                </a:schemeClr>
              </a:solidFill>
            </a:endParaRPr>
          </a:p>
          <a:p>
            <a:pPr>
              <a:buFont typeface="+mj-lt"/>
              <a:buAutoNum type="arabicPeriod"/>
            </a:pPr>
            <a:r>
              <a:rPr lang="en-US" sz="2000" b="1" dirty="0">
                <a:solidFill>
                  <a:schemeClr val="accent1">
                    <a:lumMod val="40000"/>
                    <a:lumOff val="60000"/>
                  </a:schemeClr>
                </a:solidFill>
              </a:rPr>
              <a:t>Backend Services</a:t>
            </a:r>
            <a:endParaRPr lang="en-US" sz="2000" dirty="0">
              <a:solidFill>
                <a:schemeClr val="accent1">
                  <a:lumMod val="40000"/>
                  <a:lumOff val="60000"/>
                </a:schemeClr>
              </a:solidFill>
            </a:endParaRPr>
          </a:p>
          <a:p>
            <a:pPr>
              <a:buFont typeface="+mj-lt"/>
              <a:buAutoNum type="arabicPeriod"/>
            </a:pPr>
            <a:r>
              <a:rPr lang="en-US" sz="2000" b="1" dirty="0">
                <a:solidFill>
                  <a:schemeClr val="accent1">
                    <a:lumMod val="40000"/>
                    <a:lumOff val="60000"/>
                  </a:schemeClr>
                </a:solidFill>
              </a:rPr>
              <a:t>Storage &amp; Databases</a:t>
            </a:r>
            <a:endParaRPr lang="en-US" sz="2000" dirty="0">
              <a:solidFill>
                <a:schemeClr val="accent1">
                  <a:lumMod val="40000"/>
                  <a:lumOff val="60000"/>
                </a:schemeClr>
              </a:solidFill>
            </a:endParaRPr>
          </a:p>
          <a:p>
            <a:r>
              <a:rPr lang="en-US" sz="2000" b="1" dirty="0">
                <a:solidFill>
                  <a:schemeClr val="accent1">
                    <a:lumMod val="40000"/>
                    <a:lumOff val="60000"/>
                  </a:schemeClr>
                </a:solidFill>
              </a:rPr>
              <a:t>1️⃣ Frontend (UI &amp; API Layer)</a:t>
            </a:r>
          </a:p>
          <a:p>
            <a:pPr>
              <a:buFont typeface="Arial" panose="020B0604020202020204" pitchFamily="34" charset="0"/>
              <a:buChar char="•"/>
            </a:pPr>
            <a:r>
              <a:rPr lang="en-US" sz="2000" b="1" dirty="0">
                <a:solidFill>
                  <a:schemeClr val="accent1">
                    <a:lumMod val="40000"/>
                    <a:lumOff val="60000"/>
                  </a:schemeClr>
                </a:solidFill>
              </a:rPr>
              <a:t>GitLab Web UI</a:t>
            </a:r>
            <a:r>
              <a:rPr lang="en-US" sz="2000" dirty="0">
                <a:solidFill>
                  <a:schemeClr val="accent1">
                    <a:lumMod val="40000"/>
                    <a:lumOff val="60000"/>
                  </a:schemeClr>
                </a:solidFill>
              </a:rPr>
              <a:t> – The user interface to interact with repositories, CI/CD, merge requests, etc.</a:t>
            </a:r>
          </a:p>
          <a:p>
            <a:pPr>
              <a:buFont typeface="Arial" panose="020B0604020202020204" pitchFamily="34" charset="0"/>
              <a:buChar char="•"/>
            </a:pPr>
            <a:r>
              <a:rPr lang="en-US" sz="2000" b="1" dirty="0">
                <a:solidFill>
                  <a:schemeClr val="accent1">
                    <a:lumMod val="40000"/>
                    <a:lumOff val="60000"/>
                  </a:schemeClr>
                </a:solidFill>
              </a:rPr>
              <a:t>REST &amp; </a:t>
            </a:r>
            <a:r>
              <a:rPr lang="en-US" sz="2000" b="1" dirty="0" err="1">
                <a:solidFill>
                  <a:schemeClr val="accent1">
                    <a:lumMod val="40000"/>
                    <a:lumOff val="60000"/>
                  </a:schemeClr>
                </a:solidFill>
              </a:rPr>
              <a:t>GraphQL</a:t>
            </a:r>
            <a:r>
              <a:rPr lang="en-US" sz="2000" b="1" dirty="0">
                <a:solidFill>
                  <a:schemeClr val="accent1">
                    <a:lumMod val="40000"/>
                    <a:lumOff val="60000"/>
                  </a:schemeClr>
                </a:solidFill>
              </a:rPr>
              <a:t> API</a:t>
            </a:r>
            <a:r>
              <a:rPr lang="en-US" sz="2000" dirty="0">
                <a:solidFill>
                  <a:schemeClr val="accent1">
                    <a:lumMod val="40000"/>
                    <a:lumOff val="60000"/>
                  </a:schemeClr>
                </a:solidFill>
              </a:rPr>
              <a:t> – Enables integrations with external tools like Jira, Kubernetes, and Terraform.</a:t>
            </a:r>
          </a:p>
          <a:p>
            <a:pPr>
              <a:buFont typeface="Arial" panose="020B0604020202020204" pitchFamily="34" charset="0"/>
              <a:buChar char="•"/>
            </a:pPr>
            <a:r>
              <a:rPr lang="en-US" sz="2000" b="1" dirty="0">
                <a:solidFill>
                  <a:schemeClr val="accent1">
                    <a:lumMod val="40000"/>
                    <a:lumOff val="60000"/>
                  </a:schemeClr>
                </a:solidFill>
              </a:rPr>
              <a:t>NGINX/Apache</a:t>
            </a:r>
            <a:r>
              <a:rPr lang="en-US" sz="2000" dirty="0">
                <a:solidFill>
                  <a:schemeClr val="accent1">
                    <a:lumMod val="40000"/>
                    <a:lumOff val="60000"/>
                  </a:schemeClr>
                </a:solidFill>
              </a:rPr>
              <a:t> – Acts as a reverse proxy for managing incoming traffic and security.</a:t>
            </a:r>
          </a:p>
          <a:p>
            <a:r>
              <a:rPr lang="en-US" sz="2000" b="1" dirty="0">
                <a:solidFill>
                  <a:schemeClr val="accent1">
                    <a:lumMod val="40000"/>
                    <a:lumOff val="60000"/>
                  </a:schemeClr>
                </a:solidFill>
              </a:rPr>
              <a:t>2️⃣ Backend Services (Core GitLab Functionality)</a:t>
            </a:r>
          </a:p>
          <a:p>
            <a:pPr>
              <a:buFont typeface="Arial" panose="020B0604020202020204" pitchFamily="34" charset="0"/>
              <a:buChar char="•"/>
            </a:pPr>
            <a:r>
              <a:rPr lang="en-US" sz="2000" b="1" dirty="0" err="1">
                <a:solidFill>
                  <a:schemeClr val="accent1">
                    <a:lumMod val="40000"/>
                    <a:lumOff val="60000"/>
                  </a:schemeClr>
                </a:solidFill>
              </a:rPr>
              <a:t>Gitaly</a:t>
            </a:r>
            <a:r>
              <a:rPr lang="en-US" sz="2000" dirty="0">
                <a:solidFill>
                  <a:schemeClr val="accent1">
                    <a:lumMod val="40000"/>
                    <a:lumOff val="60000"/>
                  </a:schemeClr>
                </a:solidFill>
              </a:rPr>
              <a:t> – Git server that handles Git repository operations like cloning, pushing, and merging.</a:t>
            </a:r>
          </a:p>
          <a:p>
            <a:pPr>
              <a:buFont typeface="Arial" panose="020B0604020202020204" pitchFamily="34" charset="0"/>
              <a:buChar char="•"/>
            </a:pPr>
            <a:r>
              <a:rPr lang="en-US" sz="2000" b="1" dirty="0" err="1">
                <a:solidFill>
                  <a:schemeClr val="accent1">
                    <a:lumMod val="40000"/>
                    <a:lumOff val="60000"/>
                  </a:schemeClr>
                </a:solidFill>
              </a:rPr>
              <a:t>Sidekiq</a:t>
            </a:r>
            <a:r>
              <a:rPr lang="en-US" sz="2000" dirty="0">
                <a:solidFill>
                  <a:schemeClr val="accent1">
                    <a:lumMod val="40000"/>
                    <a:lumOff val="60000"/>
                  </a:schemeClr>
                </a:solidFill>
              </a:rPr>
              <a:t> – Background job processing system that manages asynchronous tasks (e.g., pipeline execution).</a:t>
            </a:r>
          </a:p>
          <a:p>
            <a:pPr>
              <a:buFont typeface="Arial" panose="020B0604020202020204" pitchFamily="34" charset="0"/>
              <a:buChar char="•"/>
            </a:pPr>
            <a:r>
              <a:rPr lang="en-US" sz="2000" b="1" dirty="0">
                <a:solidFill>
                  <a:schemeClr val="accent1">
                    <a:lumMod val="40000"/>
                    <a:lumOff val="60000"/>
                  </a:schemeClr>
                </a:solidFill>
              </a:rPr>
              <a:t>GitLab Runner</a:t>
            </a:r>
            <a:r>
              <a:rPr lang="en-US" sz="2000" dirty="0">
                <a:solidFill>
                  <a:schemeClr val="accent1">
                    <a:lumMod val="40000"/>
                    <a:lumOff val="60000"/>
                  </a:schemeClr>
                </a:solidFill>
              </a:rPr>
              <a:t> – Executes CI/CD pipelines for testing and deployment.</a:t>
            </a:r>
          </a:p>
          <a:p>
            <a:pPr>
              <a:buFont typeface="Arial" panose="020B0604020202020204" pitchFamily="34" charset="0"/>
              <a:buChar char="•"/>
            </a:pPr>
            <a:r>
              <a:rPr lang="en-US" sz="2000" b="1" dirty="0">
                <a:solidFill>
                  <a:schemeClr val="accent1">
                    <a:lumMod val="40000"/>
                    <a:lumOff val="60000"/>
                  </a:schemeClr>
                </a:solidFill>
              </a:rPr>
              <a:t>Puma (Ruby on Rails)</a:t>
            </a:r>
            <a:r>
              <a:rPr lang="en-US" sz="2000" dirty="0">
                <a:solidFill>
                  <a:schemeClr val="accent1">
                    <a:lumMod val="40000"/>
                    <a:lumOff val="60000"/>
                  </a:schemeClr>
                </a:solidFill>
              </a:rPr>
              <a:t> – The main application server that handles web requests and API calls.</a:t>
            </a:r>
          </a:p>
          <a:p>
            <a:pPr>
              <a:buFont typeface="Arial" panose="020B0604020202020204" pitchFamily="34" charset="0"/>
              <a:buChar char="•"/>
            </a:pPr>
            <a:r>
              <a:rPr lang="en-US" sz="2000" b="1" dirty="0">
                <a:solidFill>
                  <a:schemeClr val="accent1">
                    <a:lumMod val="40000"/>
                    <a:lumOff val="60000"/>
                  </a:schemeClr>
                </a:solidFill>
              </a:rPr>
              <a:t>Workhorse</a:t>
            </a:r>
            <a:r>
              <a:rPr lang="en-US" sz="2000" dirty="0">
                <a:solidFill>
                  <a:schemeClr val="accent1">
                    <a:lumMod val="40000"/>
                    <a:lumOff val="60000"/>
                  </a:schemeClr>
                </a:solidFill>
              </a:rPr>
              <a:t> – A smart reverse proxy for handling uploads, downloads, and authentication.</a:t>
            </a:r>
          </a:p>
          <a:p>
            <a:pPr>
              <a:buFont typeface="Arial" panose="020B0604020202020204" pitchFamily="34" charset="0"/>
              <a:buChar char="•"/>
            </a:pPr>
            <a:r>
              <a:rPr lang="en-US" sz="2000" b="1" dirty="0" err="1">
                <a:solidFill>
                  <a:schemeClr val="accent1">
                    <a:lumMod val="40000"/>
                    <a:lumOff val="60000"/>
                  </a:schemeClr>
                </a:solidFill>
              </a:rPr>
              <a:t>ActionCable</a:t>
            </a:r>
            <a:r>
              <a:rPr lang="en-US" sz="2000" dirty="0">
                <a:solidFill>
                  <a:schemeClr val="accent1">
                    <a:lumMod val="40000"/>
                    <a:lumOff val="60000"/>
                  </a:schemeClr>
                </a:solidFill>
              </a:rPr>
              <a:t> – WebSocket-based real-time communication for notifications and live updates.</a:t>
            </a:r>
          </a:p>
          <a:p>
            <a:r>
              <a:rPr lang="en-US" sz="2000" b="1" dirty="0">
                <a:solidFill>
                  <a:schemeClr val="accent1">
                    <a:lumMod val="40000"/>
                    <a:lumOff val="60000"/>
                  </a:schemeClr>
                </a:solidFill>
              </a:rPr>
              <a:t>3️⃣ Storage &amp; Databases</a:t>
            </a:r>
          </a:p>
          <a:p>
            <a:pPr>
              <a:buFont typeface="Arial" panose="020B0604020202020204" pitchFamily="34" charset="0"/>
              <a:buChar char="•"/>
            </a:pPr>
            <a:r>
              <a:rPr lang="en-US" sz="2000" b="1" dirty="0">
                <a:solidFill>
                  <a:schemeClr val="accent1">
                    <a:lumMod val="40000"/>
                    <a:lumOff val="60000"/>
                  </a:schemeClr>
                </a:solidFill>
              </a:rPr>
              <a:t>PostgreSQL</a:t>
            </a:r>
            <a:r>
              <a:rPr lang="en-US" sz="2000" dirty="0">
                <a:solidFill>
                  <a:schemeClr val="accent1">
                    <a:lumMod val="40000"/>
                    <a:lumOff val="60000"/>
                  </a:schemeClr>
                </a:solidFill>
              </a:rPr>
              <a:t> – Stores metadata like users, projects, issues, and CI/CD pipelines.</a:t>
            </a:r>
          </a:p>
          <a:p>
            <a:pPr>
              <a:buFont typeface="Arial" panose="020B0604020202020204" pitchFamily="34" charset="0"/>
              <a:buChar char="•"/>
            </a:pPr>
            <a:r>
              <a:rPr lang="en-US" sz="2000" b="1" dirty="0">
                <a:solidFill>
                  <a:schemeClr val="accent1">
                    <a:lumMod val="40000"/>
                    <a:lumOff val="60000"/>
                  </a:schemeClr>
                </a:solidFill>
              </a:rPr>
              <a:t>Redis</a:t>
            </a:r>
            <a:r>
              <a:rPr lang="en-US" sz="2000" dirty="0">
                <a:solidFill>
                  <a:schemeClr val="accent1">
                    <a:lumMod val="40000"/>
                    <a:lumOff val="60000"/>
                  </a:schemeClr>
                </a:solidFill>
              </a:rPr>
              <a:t> – Used as a cache for faster performance and background job processing.</a:t>
            </a:r>
          </a:p>
          <a:p>
            <a:pPr>
              <a:buFont typeface="Arial" panose="020B0604020202020204" pitchFamily="34" charset="0"/>
              <a:buChar char="•"/>
            </a:pPr>
            <a:r>
              <a:rPr lang="en-US" sz="2000" b="1" dirty="0">
                <a:solidFill>
                  <a:schemeClr val="accent1">
                    <a:lumMod val="40000"/>
                    <a:lumOff val="60000"/>
                  </a:schemeClr>
                </a:solidFill>
              </a:rPr>
              <a:t>Object Storage (S3, </a:t>
            </a:r>
            <a:r>
              <a:rPr lang="en-US" sz="2000" b="1" dirty="0" err="1">
                <a:solidFill>
                  <a:schemeClr val="accent1">
                    <a:lumMod val="40000"/>
                    <a:lumOff val="60000"/>
                  </a:schemeClr>
                </a:solidFill>
              </a:rPr>
              <a:t>MinIO</a:t>
            </a:r>
            <a:r>
              <a:rPr lang="en-US" sz="2000" b="1" dirty="0">
                <a:solidFill>
                  <a:schemeClr val="accent1">
                    <a:lumMod val="40000"/>
                    <a:lumOff val="60000"/>
                  </a:schemeClr>
                </a:solidFill>
              </a:rPr>
              <a:t>, GCS, Local FS)</a:t>
            </a:r>
            <a:r>
              <a:rPr lang="en-US" sz="2000" dirty="0">
                <a:solidFill>
                  <a:schemeClr val="accent1">
                    <a:lumMod val="40000"/>
                    <a:lumOff val="60000"/>
                  </a:schemeClr>
                </a:solidFill>
              </a:rPr>
              <a:t> – Stores large artifacts like Docker images, CI/CD logs, and user uploads.</a:t>
            </a:r>
          </a:p>
        </p:txBody>
      </p:sp>
    </p:spTree>
    <p:extLst>
      <p:ext uri="{BB962C8B-B14F-4D97-AF65-F5344CB8AC3E}">
        <p14:creationId xmlns:p14="http://schemas.microsoft.com/office/powerpoint/2010/main" val="40198518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6740307"/>
          </a:xfrm>
          <a:prstGeom prst="rect">
            <a:avLst/>
          </a:prstGeom>
          <a:noFill/>
        </p:spPr>
        <p:txBody>
          <a:bodyPr wrap="square">
            <a:spAutoFit/>
          </a:bodyPr>
          <a:lstStyle/>
          <a:p>
            <a:r>
              <a:rPr lang="en-US" sz="2400" b="1" dirty="0">
                <a:solidFill>
                  <a:schemeClr val="tx2">
                    <a:lumMod val="60000"/>
                    <a:lumOff val="40000"/>
                  </a:schemeClr>
                </a:solidFill>
              </a:rPr>
              <a:t>CI (Continuous Integration)</a:t>
            </a:r>
          </a:p>
          <a:p>
            <a:r>
              <a:rPr lang="en-US" sz="2400" dirty="0">
                <a:solidFill>
                  <a:schemeClr val="tx2">
                    <a:lumMod val="60000"/>
                    <a:lumOff val="40000"/>
                  </a:schemeClr>
                </a:solidFill>
              </a:rPr>
              <a:t>👉 </a:t>
            </a:r>
            <a:r>
              <a:rPr lang="en-US" sz="2400" b="1" dirty="0">
                <a:solidFill>
                  <a:schemeClr val="tx2">
                    <a:lumMod val="60000"/>
                    <a:lumOff val="40000"/>
                  </a:schemeClr>
                </a:solidFill>
              </a:rPr>
              <a:t>CI is the process of automatically building and testing code whenever a developer pushes changes to a repository.</a:t>
            </a:r>
            <a:endParaRPr lang="en-US" sz="2400" dirty="0">
              <a:solidFill>
                <a:schemeClr val="tx2">
                  <a:lumMod val="60000"/>
                  <a:lumOff val="40000"/>
                </a:schemeClr>
              </a:solidFill>
            </a:endParaRPr>
          </a:p>
          <a:p>
            <a:r>
              <a:rPr lang="en-US" sz="2400" b="1" dirty="0">
                <a:solidFill>
                  <a:schemeClr val="tx2">
                    <a:lumMod val="60000"/>
                    <a:lumOff val="40000"/>
                  </a:schemeClr>
                </a:solidFill>
              </a:rPr>
              <a:t>Steps in CI:</a:t>
            </a:r>
          </a:p>
          <a:p>
            <a:pPr>
              <a:buFont typeface="+mj-lt"/>
              <a:buAutoNum type="arabicPeriod"/>
            </a:pPr>
            <a:r>
              <a:rPr lang="en-US" sz="2400" b="1" dirty="0">
                <a:solidFill>
                  <a:schemeClr val="tx2">
                    <a:lumMod val="60000"/>
                    <a:lumOff val="40000"/>
                  </a:schemeClr>
                </a:solidFill>
              </a:rPr>
              <a:t>Developers commit code</a:t>
            </a:r>
            <a:r>
              <a:rPr lang="en-US" sz="2400" dirty="0">
                <a:solidFill>
                  <a:schemeClr val="tx2">
                    <a:lumMod val="60000"/>
                    <a:lumOff val="40000"/>
                  </a:schemeClr>
                </a:solidFill>
              </a:rPr>
              <a:t> to a Git repository (GitHub, GitLab, Bitbucket).</a:t>
            </a:r>
          </a:p>
          <a:p>
            <a:pPr>
              <a:buFont typeface="+mj-lt"/>
              <a:buAutoNum type="arabicPeriod"/>
            </a:pPr>
            <a:r>
              <a:rPr lang="en-US" sz="2400" b="1" dirty="0">
                <a:solidFill>
                  <a:schemeClr val="tx2">
                    <a:lumMod val="60000"/>
                    <a:lumOff val="40000"/>
                  </a:schemeClr>
                </a:solidFill>
              </a:rPr>
              <a:t>Automated build and test</a:t>
            </a:r>
            <a:r>
              <a:rPr lang="en-US" sz="2400" dirty="0">
                <a:solidFill>
                  <a:schemeClr val="tx2">
                    <a:lumMod val="60000"/>
                    <a:lumOff val="40000"/>
                  </a:schemeClr>
                </a:solidFill>
              </a:rPr>
              <a:t> process runs (e.g., unit tests, linting).</a:t>
            </a:r>
          </a:p>
          <a:p>
            <a:pPr>
              <a:buFont typeface="+mj-lt"/>
              <a:buAutoNum type="arabicPeriod"/>
            </a:pPr>
            <a:r>
              <a:rPr lang="en-US" sz="2400" b="1" dirty="0">
                <a:solidFill>
                  <a:schemeClr val="tx2">
                    <a:lumMod val="60000"/>
                    <a:lumOff val="40000"/>
                  </a:schemeClr>
                </a:solidFill>
              </a:rPr>
              <a:t>Feedback is given</a:t>
            </a:r>
            <a:r>
              <a:rPr lang="en-US" sz="2400" dirty="0">
                <a:solidFill>
                  <a:schemeClr val="tx2">
                    <a:lumMod val="60000"/>
                    <a:lumOff val="40000"/>
                  </a:schemeClr>
                </a:solidFill>
              </a:rPr>
              <a:t> (pass/fail status, test results).</a:t>
            </a:r>
          </a:p>
          <a:p>
            <a:pPr>
              <a:buFont typeface="+mj-lt"/>
              <a:buAutoNum type="arabicPeriod"/>
            </a:pPr>
            <a:r>
              <a:rPr lang="en-US" sz="2400" b="1" dirty="0">
                <a:solidFill>
                  <a:schemeClr val="tx2">
                    <a:lumMod val="60000"/>
                    <a:lumOff val="40000"/>
                  </a:schemeClr>
                </a:solidFill>
              </a:rPr>
              <a:t>If successful, the code is merged into the main branch.</a:t>
            </a:r>
          </a:p>
          <a:p>
            <a:pPr>
              <a:buFont typeface="+mj-lt"/>
              <a:buAutoNum type="arabicPeriod"/>
            </a:pPr>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r>
              <a:rPr lang="en-US" sz="2400" b="1" dirty="0">
                <a:solidFill>
                  <a:schemeClr val="tx2">
                    <a:lumMod val="60000"/>
                    <a:lumOff val="40000"/>
                  </a:schemeClr>
                </a:solidFill>
              </a:rPr>
              <a:t>Benefits of CI:</a:t>
            </a:r>
          </a:p>
          <a:p>
            <a:r>
              <a:rPr lang="en-US" sz="2400" dirty="0">
                <a:solidFill>
                  <a:schemeClr val="tx2">
                    <a:lumMod val="60000"/>
                    <a:lumOff val="40000"/>
                  </a:schemeClr>
                </a:solidFill>
              </a:rPr>
              <a:t>✅ Detects bugs early.</a:t>
            </a:r>
            <a:br>
              <a:rPr lang="en-US" sz="2400" dirty="0">
                <a:solidFill>
                  <a:schemeClr val="tx2">
                    <a:lumMod val="60000"/>
                    <a:lumOff val="40000"/>
                  </a:schemeClr>
                </a:solidFill>
              </a:rPr>
            </a:br>
            <a:r>
              <a:rPr lang="en-US" sz="2400" dirty="0">
                <a:solidFill>
                  <a:schemeClr val="tx2">
                    <a:lumMod val="60000"/>
                    <a:lumOff val="40000"/>
                  </a:schemeClr>
                </a:solidFill>
              </a:rPr>
              <a:t>✅ Ensures code consistency.</a:t>
            </a:r>
            <a:br>
              <a:rPr lang="en-US" sz="2400" dirty="0">
                <a:solidFill>
                  <a:schemeClr val="tx2">
                    <a:lumMod val="60000"/>
                    <a:lumOff val="40000"/>
                  </a:schemeClr>
                </a:solidFill>
              </a:rPr>
            </a:br>
            <a:r>
              <a:rPr lang="en-US" sz="2400" dirty="0">
                <a:solidFill>
                  <a:schemeClr val="tx2">
                    <a:lumMod val="60000"/>
                    <a:lumOff val="40000"/>
                  </a:schemeClr>
                </a:solidFill>
              </a:rPr>
              <a:t>✅ Automates testing to prevent breaking changes.</a:t>
            </a:r>
          </a:p>
        </p:txBody>
      </p:sp>
    </p:spTree>
    <p:extLst>
      <p:ext uri="{BB962C8B-B14F-4D97-AF65-F5344CB8AC3E}">
        <p14:creationId xmlns:p14="http://schemas.microsoft.com/office/powerpoint/2010/main" val="6844655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6001643"/>
          </a:xfrm>
          <a:prstGeom prst="rect">
            <a:avLst/>
          </a:prstGeom>
          <a:noFill/>
        </p:spPr>
        <p:txBody>
          <a:bodyPr wrap="square">
            <a:spAutoFit/>
          </a:bodyPr>
          <a:lstStyle/>
          <a:p>
            <a:r>
              <a:rPr lang="en-US" sz="2400" b="1" dirty="0">
                <a:solidFill>
                  <a:schemeClr val="tx2">
                    <a:lumMod val="60000"/>
                    <a:lumOff val="40000"/>
                  </a:schemeClr>
                </a:solidFill>
              </a:rPr>
              <a:t>CD (Continuous Delivery &amp; Deployment)</a:t>
            </a:r>
          </a:p>
          <a:p>
            <a:r>
              <a:rPr lang="en-US" sz="2400" b="1" dirty="0">
                <a:solidFill>
                  <a:schemeClr val="tx2">
                    <a:lumMod val="60000"/>
                    <a:lumOff val="40000"/>
                  </a:schemeClr>
                </a:solidFill>
              </a:rPr>
              <a:t>Continuous Delivery</a:t>
            </a:r>
          </a:p>
          <a:p>
            <a:r>
              <a:rPr lang="en-US" sz="2400" dirty="0">
                <a:solidFill>
                  <a:schemeClr val="tx2">
                    <a:lumMod val="60000"/>
                    <a:lumOff val="40000"/>
                  </a:schemeClr>
                </a:solidFill>
              </a:rPr>
              <a:t>👉 </a:t>
            </a:r>
            <a:r>
              <a:rPr lang="en-US" sz="2400" b="1" dirty="0">
                <a:solidFill>
                  <a:schemeClr val="tx2">
                    <a:lumMod val="60000"/>
                    <a:lumOff val="40000"/>
                  </a:schemeClr>
                </a:solidFill>
              </a:rPr>
              <a:t>CD ensures that every change is tested and ready for deployment at any time.</a:t>
            </a:r>
            <a:endParaRPr lang="en-US" sz="2400" dirty="0">
              <a:solidFill>
                <a:schemeClr val="tx2">
                  <a:lumMod val="60000"/>
                  <a:lumOff val="40000"/>
                </a:schemeClr>
              </a:solidFill>
            </a:endParaRPr>
          </a:p>
          <a:p>
            <a:pPr>
              <a:buFont typeface="Arial" panose="020B0604020202020204" pitchFamily="34" charset="0"/>
              <a:buChar char="•"/>
            </a:pPr>
            <a:r>
              <a:rPr lang="en-US" sz="2400" dirty="0">
                <a:solidFill>
                  <a:schemeClr val="tx2">
                    <a:lumMod val="60000"/>
                    <a:lumOff val="40000"/>
                  </a:schemeClr>
                </a:solidFill>
              </a:rPr>
              <a:t>After passing CI, the new version is </a:t>
            </a:r>
            <a:r>
              <a:rPr lang="en-US" sz="2400" b="1" dirty="0">
                <a:solidFill>
                  <a:schemeClr val="tx2">
                    <a:lumMod val="60000"/>
                    <a:lumOff val="40000"/>
                  </a:schemeClr>
                </a:solidFill>
              </a:rPr>
              <a:t>prepared for deployment</a:t>
            </a:r>
            <a:r>
              <a:rPr lang="en-US" sz="2400" dirty="0">
                <a:solidFill>
                  <a:schemeClr val="tx2">
                    <a:lumMod val="60000"/>
                    <a:lumOff val="40000"/>
                  </a:schemeClr>
                </a:solidFill>
              </a:rPr>
              <a:t> but requires </a:t>
            </a:r>
            <a:r>
              <a:rPr lang="en-US" sz="2400" b="1" dirty="0">
                <a:solidFill>
                  <a:schemeClr val="tx2">
                    <a:lumMod val="60000"/>
                    <a:lumOff val="40000"/>
                  </a:schemeClr>
                </a:solidFill>
              </a:rPr>
              <a:t>manual approval</a:t>
            </a:r>
            <a:r>
              <a:rPr lang="en-US" sz="2400" dirty="0">
                <a:solidFill>
                  <a:schemeClr val="tx2">
                    <a:lumMod val="60000"/>
                    <a:lumOff val="40000"/>
                  </a:schemeClr>
                </a:solidFill>
              </a:rPr>
              <a:t> before going live.</a:t>
            </a:r>
          </a:p>
          <a:p>
            <a:r>
              <a:rPr lang="en-US" sz="2400" b="1" dirty="0">
                <a:solidFill>
                  <a:schemeClr val="tx2">
                    <a:lumMod val="60000"/>
                    <a:lumOff val="40000"/>
                  </a:schemeClr>
                </a:solidFill>
              </a:rPr>
              <a:t>Continuous Deployment</a:t>
            </a:r>
          </a:p>
          <a:p>
            <a:r>
              <a:rPr lang="en-US" sz="2400" dirty="0">
                <a:solidFill>
                  <a:schemeClr val="tx2">
                    <a:lumMod val="60000"/>
                    <a:lumOff val="40000"/>
                  </a:schemeClr>
                </a:solidFill>
              </a:rPr>
              <a:t>👉 </a:t>
            </a:r>
            <a:r>
              <a:rPr lang="en-US" sz="2400" b="1" dirty="0">
                <a:solidFill>
                  <a:schemeClr val="tx2">
                    <a:lumMod val="60000"/>
                    <a:lumOff val="40000"/>
                  </a:schemeClr>
                </a:solidFill>
              </a:rPr>
              <a:t>Every change that passes testing is automatically deployed to production without manual intervention.</a:t>
            </a:r>
            <a:endParaRPr lang="en-US" sz="2400" dirty="0">
              <a:solidFill>
                <a:schemeClr val="tx2">
                  <a:lumMod val="60000"/>
                  <a:lumOff val="40000"/>
                </a:schemeClr>
              </a:solidFill>
            </a:endParaRPr>
          </a:p>
          <a:p>
            <a:pPr>
              <a:buFont typeface="Arial" panose="020B0604020202020204" pitchFamily="34" charset="0"/>
              <a:buChar char="•"/>
            </a:pPr>
            <a:r>
              <a:rPr lang="en-US" sz="2400" dirty="0">
                <a:solidFill>
                  <a:schemeClr val="tx2">
                    <a:lumMod val="60000"/>
                    <a:lumOff val="40000"/>
                  </a:schemeClr>
                </a:solidFill>
              </a:rPr>
              <a:t>Used in </a:t>
            </a:r>
            <a:r>
              <a:rPr lang="en-US" sz="2400" b="1" dirty="0">
                <a:solidFill>
                  <a:schemeClr val="tx2">
                    <a:lumMod val="60000"/>
                    <a:lumOff val="40000"/>
                  </a:schemeClr>
                </a:solidFill>
              </a:rPr>
              <a:t>highly automated environments</a:t>
            </a:r>
            <a:r>
              <a:rPr lang="en-US" sz="2400" dirty="0">
                <a:solidFill>
                  <a:schemeClr val="tx2">
                    <a:lumMod val="60000"/>
                    <a:lumOff val="40000"/>
                  </a:schemeClr>
                </a:solidFill>
              </a:rPr>
              <a:t> where frequent releases are required.</a:t>
            </a:r>
          </a:p>
          <a:p>
            <a:pPr>
              <a:buFont typeface="Arial" panose="020B0604020202020204" pitchFamily="34" charset="0"/>
              <a:buChar char="•"/>
            </a:pPr>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r>
              <a:rPr lang="en-US" sz="2400" b="1" dirty="0">
                <a:solidFill>
                  <a:schemeClr val="tx2">
                    <a:lumMod val="60000"/>
                    <a:lumOff val="40000"/>
                  </a:schemeClr>
                </a:solidFill>
              </a:rPr>
              <a:t>Benefits of CD:</a:t>
            </a:r>
          </a:p>
          <a:p>
            <a:r>
              <a:rPr lang="en-US" sz="2400" dirty="0">
                <a:solidFill>
                  <a:schemeClr val="tx2">
                    <a:lumMod val="60000"/>
                    <a:lumOff val="40000"/>
                  </a:schemeClr>
                </a:solidFill>
              </a:rPr>
              <a:t>✅ Reduces time to release new features.</a:t>
            </a:r>
            <a:br>
              <a:rPr lang="en-US" sz="2400" dirty="0">
                <a:solidFill>
                  <a:schemeClr val="tx2">
                    <a:lumMod val="60000"/>
                    <a:lumOff val="40000"/>
                  </a:schemeClr>
                </a:solidFill>
              </a:rPr>
            </a:br>
            <a:r>
              <a:rPr lang="en-US" sz="2400" dirty="0">
                <a:solidFill>
                  <a:schemeClr val="tx2">
                    <a:lumMod val="60000"/>
                    <a:lumOff val="40000"/>
                  </a:schemeClr>
                </a:solidFill>
              </a:rPr>
              <a:t>✅ Eliminates manual deployment errors.</a:t>
            </a:r>
            <a:br>
              <a:rPr lang="en-US" sz="2400" dirty="0">
                <a:solidFill>
                  <a:schemeClr val="tx2">
                    <a:lumMod val="60000"/>
                    <a:lumOff val="40000"/>
                  </a:schemeClr>
                </a:solidFill>
              </a:rPr>
            </a:br>
            <a:r>
              <a:rPr lang="en-US" sz="2400" dirty="0">
                <a:solidFill>
                  <a:schemeClr val="tx2">
                    <a:lumMod val="60000"/>
                    <a:lumOff val="40000"/>
                  </a:schemeClr>
                </a:solidFill>
              </a:rPr>
              <a:t>✅ Ensures a stable and consistent release process.</a:t>
            </a:r>
          </a:p>
        </p:txBody>
      </p:sp>
    </p:spTree>
    <p:extLst>
      <p:ext uri="{BB962C8B-B14F-4D97-AF65-F5344CB8AC3E}">
        <p14:creationId xmlns:p14="http://schemas.microsoft.com/office/powerpoint/2010/main" val="608188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6304290"/>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Request Methods</a:t>
            </a:r>
            <a:r>
              <a:rPr lang="en-US" sz="3200" b="0" i="0" dirty="0">
                <a:solidFill>
                  <a:schemeClr val="bg1"/>
                </a:solidFill>
                <a:effectLst/>
                <a:latin typeface="Inter"/>
              </a:rPr>
              <a:t>:</a:t>
            </a:r>
          </a:p>
          <a:p>
            <a:pPr algn="l">
              <a:buFont typeface="Arial" panose="020B0604020202020204" pitchFamily="34" charset="0"/>
              <a:buChar char="•"/>
            </a:pPr>
            <a:r>
              <a:rPr lang="en-US" sz="3200" b="0" i="0" dirty="0">
                <a:solidFill>
                  <a:schemeClr val="bg1"/>
                </a:solidFill>
                <a:effectLst/>
                <a:latin typeface="Inter"/>
              </a:rPr>
              <a:t>Common HTTP methods include:</a:t>
            </a:r>
          </a:p>
          <a:p>
            <a:pPr marL="742950" lvl="1" indent="-285750" algn="l">
              <a:buFont typeface="Arial" panose="020B0604020202020204" pitchFamily="34" charset="0"/>
              <a:buChar char="•"/>
            </a:pPr>
            <a:r>
              <a:rPr lang="en-US" sz="3200" b="1" i="0" dirty="0">
                <a:solidFill>
                  <a:schemeClr val="bg1"/>
                </a:solidFill>
                <a:effectLst/>
                <a:latin typeface="Inter"/>
              </a:rPr>
              <a:t>GET</a:t>
            </a:r>
            <a:r>
              <a:rPr lang="en-US" sz="3200" b="0" i="0" dirty="0">
                <a:solidFill>
                  <a:schemeClr val="bg1"/>
                </a:solidFill>
                <a:effectLst/>
                <a:latin typeface="Inter"/>
              </a:rPr>
              <a:t>: Retrieve data from the server(</a:t>
            </a:r>
            <a:r>
              <a:rPr lang="en-US" sz="3200" dirty="0">
                <a:solidFill>
                  <a:schemeClr val="bg1"/>
                </a:solidFill>
                <a:latin typeface="Inter"/>
              </a:rPr>
              <a:t>Fetching a user's profile</a:t>
            </a:r>
            <a:r>
              <a:rPr lang="en-US" sz="3200" b="0" i="0" dirty="0">
                <a:solidFill>
                  <a:srgbClr val="404040"/>
                </a:solidFill>
                <a:effectLst/>
                <a:latin typeface="Inter"/>
              </a:rPr>
              <a:t>)</a:t>
            </a:r>
            <a:r>
              <a:rPr lang="en-US" sz="3200" b="0" i="0" dirty="0">
                <a:solidFill>
                  <a:schemeClr val="bg1"/>
                </a:solidFill>
                <a:effectLst/>
                <a:latin typeface="Inter"/>
              </a:rPr>
              <a:t>.</a:t>
            </a:r>
          </a:p>
          <a:p>
            <a:pPr marL="742950" lvl="1" indent="-285750" algn="l">
              <a:buFont typeface="Arial" panose="020B0604020202020204" pitchFamily="34" charset="0"/>
              <a:buChar char="•"/>
            </a:pPr>
            <a:r>
              <a:rPr lang="en-US" sz="3200" b="1" i="0" dirty="0">
                <a:solidFill>
                  <a:schemeClr val="bg1"/>
                </a:solidFill>
                <a:effectLst/>
                <a:latin typeface="Inter"/>
              </a:rPr>
              <a:t>POST</a:t>
            </a:r>
            <a:r>
              <a:rPr lang="en-US" sz="3200" b="0" i="0" dirty="0">
                <a:solidFill>
                  <a:schemeClr val="bg1"/>
                </a:solidFill>
                <a:effectLst/>
                <a:latin typeface="Inter"/>
              </a:rPr>
              <a:t>: Send data to the server for processing(for example </a:t>
            </a:r>
            <a:r>
              <a:rPr lang="en-US" sz="3200" b="0" i="0" dirty="0" err="1">
                <a:solidFill>
                  <a:schemeClr val="bg1"/>
                </a:solidFill>
                <a:effectLst/>
                <a:latin typeface="Inter"/>
              </a:rPr>
              <a:t>login,create</a:t>
            </a:r>
            <a:r>
              <a:rPr lang="en-US" sz="3200" b="0" i="0" dirty="0">
                <a:solidFill>
                  <a:schemeClr val="bg1"/>
                </a:solidFill>
                <a:effectLst/>
                <a:latin typeface="Inter"/>
              </a:rPr>
              <a:t> user).payload boy of request</a:t>
            </a:r>
          </a:p>
          <a:p>
            <a:pPr marL="742950" lvl="1" indent="-285750" algn="l">
              <a:buFont typeface="Arial" panose="020B0604020202020204" pitchFamily="34" charset="0"/>
              <a:buChar char="•"/>
            </a:pPr>
            <a:r>
              <a:rPr lang="en-US" sz="3200" b="1" i="0" dirty="0">
                <a:solidFill>
                  <a:schemeClr val="bg1"/>
                </a:solidFill>
                <a:effectLst/>
                <a:latin typeface="Inter"/>
              </a:rPr>
              <a:t>PUT</a:t>
            </a:r>
            <a:r>
              <a:rPr lang="en-US" sz="3200" b="0" i="0" dirty="0">
                <a:solidFill>
                  <a:schemeClr val="bg1"/>
                </a:solidFill>
                <a:effectLst/>
                <a:latin typeface="Inter"/>
              </a:rPr>
              <a:t>: Store specified data or </a:t>
            </a:r>
            <a:r>
              <a:rPr lang="en-US" sz="3200" dirty="0">
                <a:solidFill>
                  <a:schemeClr val="bg1"/>
                </a:solidFill>
                <a:latin typeface="Inter"/>
              </a:rPr>
              <a:t>u</a:t>
            </a:r>
            <a:r>
              <a:rPr lang="en-US" sz="3200" b="0" i="0" dirty="0">
                <a:solidFill>
                  <a:schemeClr val="bg1"/>
                </a:solidFill>
                <a:effectLst/>
                <a:latin typeface="Inter"/>
              </a:rPr>
              <a:t>pdate existing data on the </a:t>
            </a:r>
            <a:r>
              <a:rPr lang="en-US" sz="3200" b="0" i="0" dirty="0" err="1">
                <a:solidFill>
                  <a:schemeClr val="bg1"/>
                </a:solidFill>
                <a:effectLst/>
                <a:latin typeface="Inter"/>
              </a:rPr>
              <a:t>sepecified</a:t>
            </a:r>
            <a:r>
              <a:rPr lang="en-US" sz="3200" b="0" i="0" dirty="0">
                <a:solidFill>
                  <a:schemeClr val="bg1"/>
                </a:solidFill>
                <a:effectLst/>
                <a:latin typeface="Inter"/>
              </a:rPr>
              <a:t> location on server(upload image).</a:t>
            </a:r>
          </a:p>
          <a:p>
            <a:pPr marL="742950" lvl="1" indent="-285750" algn="l">
              <a:buFont typeface="Arial" panose="020B0604020202020204" pitchFamily="34" charset="0"/>
              <a:buChar char="•"/>
            </a:pPr>
            <a:r>
              <a:rPr lang="en-US" sz="3200" b="1" i="0" dirty="0">
                <a:solidFill>
                  <a:schemeClr val="bg1"/>
                </a:solidFill>
                <a:effectLst/>
                <a:latin typeface="Inter"/>
              </a:rPr>
              <a:t>DELETE</a:t>
            </a:r>
            <a:r>
              <a:rPr lang="en-US" sz="3200" b="0" i="0" dirty="0">
                <a:solidFill>
                  <a:schemeClr val="bg1"/>
                </a:solidFill>
                <a:effectLst/>
                <a:latin typeface="Inter"/>
              </a:rPr>
              <a:t>: Remove data from the server(delete user account).</a:t>
            </a:r>
          </a:p>
          <a:p>
            <a:pPr marL="742950" lvl="1" indent="-285750" algn="l">
              <a:buFont typeface="Arial" panose="020B0604020202020204" pitchFamily="34" charset="0"/>
              <a:buChar char="•"/>
            </a:pPr>
            <a:r>
              <a:rPr lang="en-US" sz="3200" b="1" i="0" dirty="0">
                <a:solidFill>
                  <a:schemeClr val="bg1"/>
                </a:solidFill>
                <a:effectLst/>
                <a:latin typeface="Inter"/>
              </a:rPr>
              <a:t>PATCH</a:t>
            </a:r>
            <a:r>
              <a:rPr lang="en-US" sz="3200" b="0" i="0" dirty="0">
                <a:solidFill>
                  <a:schemeClr val="bg1"/>
                </a:solidFill>
                <a:effectLst/>
                <a:latin typeface="Inter"/>
              </a:rPr>
              <a:t>: Partially update data on the server(Changing a user's email address)</a:t>
            </a:r>
          </a:p>
          <a:p>
            <a:pPr marL="742950" lvl="1" indent="-285750" algn="l">
              <a:buFont typeface="Arial" panose="020B0604020202020204" pitchFamily="34" charset="0"/>
              <a:buChar char="•"/>
            </a:pPr>
            <a:r>
              <a:rPr lang="en-US" sz="3200" dirty="0">
                <a:solidFill>
                  <a:schemeClr val="bg1"/>
                </a:solidFill>
                <a:latin typeface="Inter"/>
              </a:rPr>
              <a:t>HEAD: request the title  of the request</a:t>
            </a:r>
          </a:p>
          <a:p>
            <a:pPr marL="742950" lvl="1" indent="-285750" algn="l">
              <a:buFont typeface="Arial" panose="020B0604020202020204" pitchFamily="34" charset="0"/>
              <a:buChar char="•"/>
            </a:pPr>
            <a:r>
              <a:rPr lang="en-US" sz="3200" dirty="0" err="1">
                <a:solidFill>
                  <a:schemeClr val="bg1"/>
                </a:solidFill>
                <a:latin typeface="Inter"/>
              </a:rPr>
              <a:t>OPTION:Retreive</a:t>
            </a:r>
            <a:r>
              <a:rPr lang="en-US" sz="3200" dirty="0">
                <a:solidFill>
                  <a:schemeClr val="bg1"/>
                </a:solidFill>
                <a:latin typeface="Inter"/>
              </a:rPr>
              <a:t>  the HTTP request s that the server support </a:t>
            </a:r>
            <a:endParaRPr lang="en-US" sz="3200" b="0" i="0" dirty="0">
              <a:solidFill>
                <a:schemeClr val="bg1"/>
              </a:solidFill>
              <a:effectLst/>
              <a:latin typeface="Inter"/>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451513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6555641"/>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r>
              <a:rPr lang="en-US" sz="2400" dirty="0">
                <a:solidFill>
                  <a:schemeClr val="bg2"/>
                </a:solidFill>
                <a:latin typeface="Verdana"/>
                <a:cs typeface="Verdana"/>
              </a:rPr>
              <a:t>1xx: Informational message</a:t>
            </a:r>
          </a:p>
          <a:p>
            <a:pPr marL="12700" marR="5080">
              <a:lnSpc>
                <a:spcPct val="99900"/>
              </a:lnSpc>
              <a:spcBef>
                <a:spcPts val="100"/>
              </a:spcBef>
            </a:pPr>
            <a:r>
              <a:rPr lang="en-US" sz="2400" dirty="0">
                <a:solidFill>
                  <a:schemeClr val="bg2"/>
                </a:solidFill>
                <a:latin typeface="Verdana"/>
                <a:cs typeface="Verdana"/>
              </a:rPr>
              <a:t>2xx: Success</a:t>
            </a:r>
          </a:p>
          <a:p>
            <a:pPr marL="12700" marR="5080">
              <a:lnSpc>
                <a:spcPct val="99900"/>
              </a:lnSpc>
              <a:spcBef>
                <a:spcPts val="100"/>
              </a:spcBef>
            </a:pPr>
            <a:r>
              <a:rPr lang="en-US" sz="2400" dirty="0">
                <a:solidFill>
                  <a:schemeClr val="bg2"/>
                </a:solidFill>
                <a:latin typeface="Verdana"/>
                <a:cs typeface="Verdana"/>
              </a:rPr>
              <a:t>3xx:Redirection</a:t>
            </a:r>
          </a:p>
          <a:p>
            <a:pPr marL="12700" marR="5080">
              <a:lnSpc>
                <a:spcPct val="99900"/>
              </a:lnSpc>
              <a:spcBef>
                <a:spcPts val="100"/>
              </a:spcBef>
            </a:pPr>
            <a:r>
              <a:rPr lang="en-US" sz="2400" dirty="0">
                <a:solidFill>
                  <a:schemeClr val="bg2"/>
                </a:solidFill>
                <a:latin typeface="Verdana"/>
                <a:cs typeface="Verdana"/>
              </a:rPr>
              <a:t>4xx: Client Error</a:t>
            </a:r>
          </a:p>
          <a:p>
            <a:pPr marL="12700" marR="5080">
              <a:lnSpc>
                <a:spcPct val="99900"/>
              </a:lnSpc>
              <a:spcBef>
                <a:spcPts val="100"/>
              </a:spcBef>
            </a:pPr>
            <a:r>
              <a:rPr lang="en-US" sz="2400" dirty="0">
                <a:solidFill>
                  <a:schemeClr val="bg2"/>
                </a:solidFill>
                <a:latin typeface="Verdana"/>
                <a:cs typeface="Verdana"/>
              </a:rPr>
              <a:t>5xx: Server Error</a:t>
            </a:r>
          </a:p>
          <a:p>
            <a:pPr marL="12700" marR="5080">
              <a:lnSpc>
                <a:spcPct val="99900"/>
              </a:lnSpc>
              <a:spcBef>
                <a:spcPts val="100"/>
              </a:spcBef>
            </a:pPr>
            <a:endParaRPr lang="en-US"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100 Continue</a:t>
            </a:r>
            <a:r>
              <a:rPr lang="en-US" sz="2400" b="0" i="0" dirty="0">
                <a:solidFill>
                  <a:schemeClr val="accent3">
                    <a:lumMod val="20000"/>
                    <a:lumOff val="80000"/>
                  </a:schemeClr>
                </a:solidFill>
                <a:effectLst/>
                <a:latin typeface="Inter"/>
              </a:rPr>
              <a:t>: The server has received the request headers, and the client should proceed to send the request body.</a:t>
            </a:r>
          </a:p>
          <a:p>
            <a:pPr algn="l">
              <a:buFont typeface="Arial" panose="020B0604020202020204" pitchFamily="34" charset="0"/>
              <a:buChar char="•"/>
            </a:pPr>
            <a:r>
              <a:rPr lang="en-US" sz="2400" b="1" i="0" dirty="0">
                <a:solidFill>
                  <a:schemeClr val="accent3">
                    <a:lumMod val="20000"/>
                    <a:lumOff val="80000"/>
                  </a:schemeClr>
                </a:solidFill>
                <a:effectLst/>
                <a:latin typeface="Inter"/>
              </a:rPr>
              <a:t>101 Switching Protocols</a:t>
            </a:r>
            <a:r>
              <a:rPr lang="en-US" sz="2400" b="0" i="0" dirty="0">
                <a:solidFill>
                  <a:schemeClr val="accent3">
                    <a:lumMod val="20000"/>
                    <a:lumOff val="80000"/>
                  </a:schemeClr>
                </a:solidFill>
                <a:effectLst/>
                <a:latin typeface="Inter"/>
              </a:rPr>
              <a:t>: The server is switching protocols as requested by the client (e.g., upgrading to WebSocket).  (http</a:t>
            </a:r>
            <a:r>
              <a:rPr lang="en-US" sz="2400" b="0" i="0" dirty="0">
                <a:solidFill>
                  <a:schemeClr val="accent3">
                    <a:lumMod val="20000"/>
                    <a:lumOff val="80000"/>
                  </a:schemeClr>
                </a:solidFill>
                <a:effectLst/>
                <a:latin typeface="Inter"/>
                <a:sym typeface="Wingdings" panose="05000000000000000000" pitchFamily="2" charset="2"/>
              </a:rPr>
              <a:t> </a:t>
            </a:r>
            <a:r>
              <a:rPr lang="en-US" sz="2400" b="0" i="0" dirty="0" err="1">
                <a:solidFill>
                  <a:schemeClr val="accent3">
                    <a:lumMod val="20000"/>
                    <a:lumOff val="80000"/>
                  </a:schemeClr>
                </a:solidFill>
                <a:effectLst/>
                <a:latin typeface="Inter"/>
                <a:sym typeface="Wingdings" panose="05000000000000000000" pitchFamily="2" charset="2"/>
              </a:rPr>
              <a:t>ws</a:t>
            </a:r>
            <a:r>
              <a:rPr lang="en-US" sz="2400" b="0" i="0" dirty="0">
                <a:solidFill>
                  <a:schemeClr val="accent3">
                    <a:lumMod val="20000"/>
                    <a:lumOff val="80000"/>
                  </a:schemeClr>
                </a:solidFill>
                <a:effectLst/>
                <a:latin typeface="Inter"/>
                <a:sym typeface="Wingdings" panose="05000000000000000000" pitchFamily="2" charset="2"/>
              </a:rPr>
              <a:t> , https-&gt; </a:t>
            </a:r>
            <a:r>
              <a:rPr lang="en-US" sz="2400" b="0" i="0" dirty="0" err="1">
                <a:solidFill>
                  <a:schemeClr val="accent3">
                    <a:lumMod val="20000"/>
                    <a:lumOff val="80000"/>
                  </a:schemeClr>
                </a:solidFill>
                <a:effectLst/>
                <a:latin typeface="Inter"/>
                <a:sym typeface="Wingdings" panose="05000000000000000000" pitchFamily="2" charset="2"/>
              </a:rPr>
              <a:t>wss</a:t>
            </a:r>
            <a:r>
              <a:rPr lang="en-US" sz="2400" b="0" i="0" dirty="0">
                <a:solidFill>
                  <a:schemeClr val="accent3">
                    <a:lumMod val="20000"/>
                    <a:lumOff val="80000"/>
                  </a:schemeClr>
                </a:solidFill>
                <a:effectLst/>
                <a:latin typeface="Inter"/>
                <a:sym typeface="Wingdings" panose="05000000000000000000" pitchFamily="2" charset="2"/>
              </a:rPr>
              <a:t>)  (web socket for </a:t>
            </a:r>
            <a:r>
              <a:rPr lang="en-US" sz="2400" b="0" i="0" dirty="0" err="1">
                <a:solidFill>
                  <a:schemeClr val="accent3">
                    <a:lumMod val="20000"/>
                    <a:lumOff val="80000"/>
                  </a:schemeClr>
                </a:solidFill>
                <a:effectLst/>
                <a:latin typeface="Inter"/>
                <a:sym typeface="Wingdings" panose="05000000000000000000" pitchFamily="2" charset="2"/>
              </a:rPr>
              <a:t>realtime</a:t>
            </a:r>
            <a:r>
              <a:rPr lang="en-US" sz="2400" b="0" i="0" dirty="0">
                <a:solidFill>
                  <a:schemeClr val="accent3">
                    <a:lumMod val="20000"/>
                    <a:lumOff val="80000"/>
                  </a:schemeClr>
                </a:solidFill>
                <a:effectLst/>
                <a:latin typeface="Inter"/>
                <a:sym typeface="Wingdings" panose="05000000000000000000" pitchFamily="2" charset="2"/>
              </a:rPr>
              <a:t> )</a:t>
            </a:r>
            <a:endParaRPr lang="en-US" sz="2400" b="0" i="0" dirty="0">
              <a:solidFill>
                <a:schemeClr val="accent3">
                  <a:lumMod val="20000"/>
                  <a:lumOff val="80000"/>
                </a:schemeClr>
              </a:solidFill>
              <a:effectLst/>
              <a:latin typeface="Inter"/>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102 Processing</a:t>
            </a:r>
            <a:r>
              <a:rPr lang="en-US" sz="2400" b="0" i="0" dirty="0">
                <a:solidFill>
                  <a:schemeClr val="accent3">
                    <a:lumMod val="20000"/>
                    <a:lumOff val="80000"/>
                  </a:schemeClr>
                </a:solidFill>
                <a:effectLst/>
                <a:latin typeface="Inter"/>
              </a:rPr>
              <a:t>: The server is processing the request but has not yet completed it.</a:t>
            </a:r>
          </a:p>
          <a:p>
            <a:pPr marL="12700" marR="5080">
              <a:lnSpc>
                <a:spcPct val="99900"/>
              </a:lnSpc>
              <a:spcBef>
                <a:spcPts val="100"/>
              </a:spcBef>
            </a:pPr>
            <a:endParaRPr lang="en-US" sz="2400" dirty="0">
              <a:solidFill>
                <a:schemeClr val="accent3">
                  <a:lumMod val="20000"/>
                  <a:lumOff val="80000"/>
                </a:schemeClr>
              </a:solidFill>
              <a:latin typeface="Verdana"/>
              <a:cs typeface="Verdana"/>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34760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50" y="-18415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149350" y="2611729"/>
            <a:ext cx="14782799" cy="6453049"/>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en-US"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200 OK</a:t>
            </a:r>
            <a:r>
              <a:rPr lang="en-US" sz="2400" b="0" i="0" dirty="0">
                <a:solidFill>
                  <a:schemeClr val="accent3">
                    <a:lumMod val="20000"/>
                    <a:lumOff val="80000"/>
                  </a:schemeClr>
                </a:solidFill>
                <a:effectLst/>
                <a:latin typeface="Inter"/>
              </a:rPr>
              <a:t>: The request was successful, and the response contains the requested data.</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201 Created</a:t>
            </a:r>
            <a:r>
              <a:rPr lang="en-US" sz="2400" b="0" i="0" dirty="0">
                <a:solidFill>
                  <a:schemeClr val="accent3">
                    <a:lumMod val="20000"/>
                    <a:lumOff val="80000"/>
                  </a:schemeClr>
                </a:solidFill>
                <a:effectLst/>
                <a:latin typeface="Inter"/>
              </a:rPr>
              <a:t>: The request was successful, and a new resource was created (</a:t>
            </a:r>
            <a:r>
              <a:rPr lang="en-US" sz="2400" dirty="0">
                <a:solidFill>
                  <a:schemeClr val="accent3">
                    <a:lumMod val="20000"/>
                    <a:lumOff val="80000"/>
                  </a:schemeClr>
                </a:solidFill>
                <a:latin typeface="Inter"/>
              </a:rPr>
              <a:t>upload complete</a:t>
            </a:r>
            <a:r>
              <a:rPr lang="en-US" sz="2400" b="0" i="0" dirty="0">
                <a:solidFill>
                  <a:schemeClr val="accent3">
                    <a:lumMod val="20000"/>
                    <a:lumOff val="80000"/>
                  </a:schemeClr>
                </a:solidFill>
                <a:effectLst/>
                <a:latin typeface="Inter"/>
              </a:rPr>
              <a:t>).</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202 Accepted</a:t>
            </a:r>
            <a:r>
              <a:rPr lang="en-US" sz="2400" b="0" i="0" dirty="0">
                <a:solidFill>
                  <a:schemeClr val="accent3">
                    <a:lumMod val="20000"/>
                    <a:lumOff val="80000"/>
                  </a:schemeClr>
                </a:solidFill>
                <a:effectLst/>
                <a:latin typeface="Inter"/>
              </a:rPr>
              <a:t>: The request was accepted for processing, but the processing is not yet complete.</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204 No Content</a:t>
            </a:r>
            <a:r>
              <a:rPr lang="en-US" sz="2400" b="0" i="0" dirty="0">
                <a:solidFill>
                  <a:schemeClr val="accent3">
                    <a:lumMod val="20000"/>
                    <a:lumOff val="80000"/>
                  </a:schemeClr>
                </a:solidFill>
                <a:effectLst/>
                <a:latin typeface="Inter"/>
              </a:rPr>
              <a:t>: The request was successful, but there is no content to send in the response body.</a:t>
            </a:r>
          </a:p>
          <a:p>
            <a:pPr algn="l"/>
            <a:endParaRPr lang="en-US" sz="2400" dirty="0">
              <a:solidFill>
                <a:schemeClr val="accent3">
                  <a:lumMod val="20000"/>
                  <a:lumOff val="80000"/>
                </a:schemeClr>
              </a:solidFill>
              <a:latin typeface="Inter"/>
            </a:endParaRPr>
          </a:p>
          <a:p>
            <a:pPr algn="l">
              <a:buFont typeface="Arial" panose="020B0604020202020204" pitchFamily="34" charset="0"/>
              <a:buChar char="•"/>
            </a:pPr>
            <a:r>
              <a:rPr lang="en-US" sz="2400" dirty="0">
                <a:solidFill>
                  <a:schemeClr val="accent3">
                    <a:lumMod val="20000"/>
                    <a:lumOff val="80000"/>
                  </a:schemeClr>
                </a:solidFill>
                <a:latin typeface="Inter"/>
              </a:rPr>
              <a:t>301 Moved Permanently: The requested resource has been permanently moved to a new URL.</a:t>
            </a:r>
          </a:p>
          <a:p>
            <a:pPr algn="l">
              <a:buFont typeface="Arial" panose="020B0604020202020204" pitchFamily="34" charset="0"/>
              <a:buChar char="•"/>
            </a:pPr>
            <a:r>
              <a:rPr lang="en-US" sz="2400" dirty="0">
                <a:solidFill>
                  <a:schemeClr val="accent3">
                    <a:lumMod val="20000"/>
                    <a:lumOff val="80000"/>
                  </a:schemeClr>
                </a:solidFill>
                <a:latin typeface="Inter"/>
              </a:rPr>
              <a:t>302 Found: The requested resource has been temporarily moved to a different URL.(SEO ,redirect for maintenance site)</a:t>
            </a:r>
          </a:p>
          <a:p>
            <a:pPr algn="l">
              <a:buFont typeface="Arial" panose="020B0604020202020204" pitchFamily="34" charset="0"/>
              <a:buChar char="•"/>
            </a:pPr>
            <a:r>
              <a:rPr lang="en-US" sz="2400" dirty="0">
                <a:solidFill>
                  <a:schemeClr val="accent3">
                    <a:lumMod val="20000"/>
                    <a:lumOff val="80000"/>
                  </a:schemeClr>
                </a:solidFill>
                <a:latin typeface="Inter"/>
              </a:rPr>
              <a:t>304 Not Modified: The resource has not been modified since the last request (used for caching).</a:t>
            </a:r>
          </a:p>
          <a:p>
            <a:pPr algn="l">
              <a:buFont typeface="Arial" panose="020B0604020202020204" pitchFamily="34" charset="0"/>
              <a:buChar char="•"/>
            </a:pPr>
            <a:r>
              <a:rPr lang="en-US" sz="2400" dirty="0">
                <a:solidFill>
                  <a:schemeClr val="accent3">
                    <a:lumMod val="20000"/>
                    <a:lumOff val="80000"/>
                  </a:schemeClr>
                </a:solidFill>
                <a:latin typeface="Inter"/>
              </a:rPr>
              <a:t>307 Temporary Redirect: The request should be repeated with another URI, but the method should not be changed.</a:t>
            </a:r>
          </a:p>
          <a:p>
            <a:pPr algn="l">
              <a:buFont typeface="Arial" panose="020B0604020202020204" pitchFamily="34" charset="0"/>
              <a:buChar char="•"/>
            </a:pPr>
            <a:r>
              <a:rPr lang="en-US" sz="2400" dirty="0">
                <a:solidFill>
                  <a:schemeClr val="accent3">
                    <a:lumMod val="20000"/>
                    <a:lumOff val="80000"/>
                  </a:schemeClr>
                </a:solidFill>
                <a:latin typeface="Inter"/>
              </a:rPr>
              <a:t>308 Permanent Redirect: The request should be repeated with another URI, and the method should not be changed (permanent).</a:t>
            </a:r>
          </a:p>
          <a:p>
            <a:pPr algn="l"/>
            <a:endParaRPr lang="en-US" sz="2400" dirty="0">
              <a:solidFill>
                <a:schemeClr val="accent3">
                  <a:lumMod val="20000"/>
                  <a:lumOff val="80000"/>
                </a:schemeClr>
              </a:solidFill>
              <a:latin typeface="Inter"/>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984098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50" y="-18415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149350" y="2611729"/>
            <a:ext cx="14782799" cy="4962897"/>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fa-IR"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400 Bad Request</a:t>
            </a:r>
            <a:r>
              <a:rPr lang="en-US" sz="2400" b="0" i="0" dirty="0">
                <a:solidFill>
                  <a:schemeClr val="accent3">
                    <a:lumMod val="20000"/>
                    <a:lumOff val="80000"/>
                  </a:schemeClr>
                </a:solidFill>
                <a:effectLst/>
                <a:latin typeface="Inter"/>
              </a:rPr>
              <a:t>: The server cannot process the request due to a client error (e.g., malformed syntax).</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401 Unauthorized</a:t>
            </a:r>
            <a:r>
              <a:rPr lang="en-US" sz="2400" b="0" i="0" dirty="0">
                <a:solidFill>
                  <a:schemeClr val="accent3">
                    <a:lumMod val="20000"/>
                    <a:lumOff val="80000"/>
                  </a:schemeClr>
                </a:solidFill>
                <a:effectLst/>
                <a:latin typeface="Inter"/>
              </a:rPr>
              <a:t>: Authentication is required or has failed.</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403 Forbidden</a:t>
            </a:r>
            <a:r>
              <a:rPr lang="en-US" sz="2400" b="0" i="0" dirty="0">
                <a:solidFill>
                  <a:schemeClr val="accent3">
                    <a:lumMod val="20000"/>
                    <a:lumOff val="80000"/>
                  </a:schemeClr>
                </a:solidFill>
                <a:effectLst/>
                <a:latin typeface="Inter"/>
              </a:rPr>
              <a:t>: The client does not have permission to access the resource.</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404 Not Found</a:t>
            </a:r>
            <a:r>
              <a:rPr lang="en-US" sz="2400" b="0" i="0" dirty="0">
                <a:solidFill>
                  <a:schemeClr val="accent3">
                    <a:lumMod val="20000"/>
                    <a:lumOff val="80000"/>
                  </a:schemeClr>
                </a:solidFill>
                <a:effectLst/>
                <a:latin typeface="Inter"/>
              </a:rPr>
              <a:t>: The requested resource could not be found on the server.</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405 Method Not Allowed</a:t>
            </a:r>
            <a:r>
              <a:rPr lang="en-US" sz="2400" b="0" i="0" dirty="0">
                <a:solidFill>
                  <a:schemeClr val="accent3">
                    <a:lumMod val="20000"/>
                    <a:lumOff val="80000"/>
                  </a:schemeClr>
                </a:solidFill>
                <a:effectLst/>
                <a:latin typeface="Inter"/>
              </a:rPr>
              <a:t>: The HTTP method used is not supported for this resource.</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408 Request Timeout</a:t>
            </a:r>
            <a:r>
              <a:rPr lang="en-US" sz="2400" b="0" i="0" dirty="0">
                <a:solidFill>
                  <a:schemeClr val="accent3">
                    <a:lumMod val="20000"/>
                    <a:lumOff val="80000"/>
                  </a:schemeClr>
                </a:solidFill>
                <a:effectLst/>
                <a:latin typeface="Inter"/>
              </a:rPr>
              <a:t>: The server timed out waiting for the request.</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409 Conflict</a:t>
            </a:r>
            <a:r>
              <a:rPr lang="en-US" sz="2400" b="0" i="0" dirty="0">
                <a:solidFill>
                  <a:schemeClr val="accent3">
                    <a:lumMod val="20000"/>
                    <a:lumOff val="80000"/>
                  </a:schemeClr>
                </a:solidFill>
                <a:effectLst/>
                <a:latin typeface="Inter"/>
              </a:rPr>
              <a:t>: The request conflicts with the current state of the server (e.g., duplicate data).</a:t>
            </a:r>
          </a:p>
          <a:p>
            <a:pPr algn="l">
              <a:buFont typeface="Arial" panose="020B0604020202020204" pitchFamily="34" charset="0"/>
              <a:buChar char="•"/>
            </a:pPr>
            <a:r>
              <a:rPr lang="en-US" sz="2400" b="1" i="0" dirty="0">
                <a:solidFill>
                  <a:schemeClr val="accent3">
                    <a:lumMod val="20000"/>
                    <a:lumOff val="80000"/>
                  </a:schemeClr>
                </a:solidFill>
                <a:effectLst/>
                <a:latin typeface="Inter"/>
              </a:rPr>
              <a:t>410 Gone</a:t>
            </a:r>
            <a:r>
              <a:rPr lang="en-US" sz="2400" b="0" i="0" dirty="0">
                <a:solidFill>
                  <a:schemeClr val="accent3">
                    <a:lumMod val="20000"/>
                    <a:lumOff val="80000"/>
                  </a:schemeClr>
                </a:solidFill>
                <a:effectLst/>
                <a:latin typeface="Inter"/>
              </a:rPr>
              <a:t>: The requested resource is no longer available and will not be available again.</a:t>
            </a:r>
          </a:p>
          <a:p>
            <a:pPr algn="l">
              <a:buFont typeface="Arial" panose="020B0604020202020204" pitchFamily="34" charset="0"/>
              <a:buChar char="•"/>
            </a:pPr>
            <a:r>
              <a:rPr lang="en-US" sz="2400" b="1" i="0" dirty="0">
                <a:solidFill>
                  <a:schemeClr val="accent3">
                    <a:lumMod val="20000"/>
                    <a:lumOff val="80000"/>
                  </a:schemeClr>
                </a:solidFill>
                <a:effectLst/>
                <a:latin typeface="Inter"/>
              </a:rPr>
              <a:t>415 Unsupported Media Type</a:t>
            </a:r>
            <a:r>
              <a:rPr lang="en-US" sz="2400" b="0" i="0" dirty="0">
                <a:solidFill>
                  <a:schemeClr val="accent3">
                    <a:lumMod val="20000"/>
                    <a:lumOff val="80000"/>
                  </a:schemeClr>
                </a:solidFill>
                <a:effectLst/>
                <a:latin typeface="Inter"/>
              </a:rPr>
              <a:t>: The request entity has a media type that the server does not support.</a:t>
            </a:r>
          </a:p>
          <a:p>
            <a:pPr algn="l">
              <a:buFont typeface="Arial" panose="020B0604020202020204" pitchFamily="34" charset="0"/>
              <a:buChar char="•"/>
            </a:pPr>
            <a:r>
              <a:rPr lang="en-US" sz="2400" b="1" i="0" dirty="0">
                <a:solidFill>
                  <a:schemeClr val="accent3">
                    <a:lumMod val="20000"/>
                    <a:lumOff val="80000"/>
                  </a:schemeClr>
                </a:solidFill>
                <a:effectLst/>
                <a:latin typeface="Inter"/>
              </a:rPr>
              <a:t>429 Too Many Requests</a:t>
            </a:r>
            <a:r>
              <a:rPr lang="en-US" sz="2400" b="0" i="0" dirty="0">
                <a:solidFill>
                  <a:schemeClr val="accent3">
                    <a:lumMod val="20000"/>
                    <a:lumOff val="80000"/>
                  </a:schemeClr>
                </a:solidFill>
                <a:effectLst/>
                <a:latin typeface="Inter"/>
              </a:rPr>
              <a:t>: The user has sent too many requests in a given amount of time (rate limiting).</a:t>
            </a: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406745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485" y="-372994"/>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454150" y="2248384"/>
            <a:ext cx="14782799" cy="9246121"/>
          </a:xfrm>
          <a:prstGeom prst="rect">
            <a:avLst/>
          </a:prstGeom>
        </p:spPr>
        <p:txBody>
          <a:bodyPr vert="horz" wrap="square" lIns="0" tIns="12700" rIns="0" bIns="0" rtlCol="0">
            <a:spAutoFit/>
          </a:bodyPr>
          <a:lstStyle/>
          <a:p>
            <a:pPr algn="l"/>
            <a:r>
              <a:rPr lang="en-US" sz="3200" b="1" dirty="0">
                <a:solidFill>
                  <a:schemeClr val="bg1"/>
                </a:solidFill>
                <a:latin typeface="Inter"/>
                <a:cs typeface="Verdana"/>
              </a:rPr>
              <a:t>HTTPS Hardening</a:t>
            </a:r>
          </a:p>
          <a:p>
            <a:pPr algn="l"/>
            <a:endParaRPr lang="en-US" sz="3200" b="1" dirty="0">
              <a:solidFill>
                <a:schemeClr val="bg1"/>
              </a:solidFill>
              <a:latin typeface="Inter"/>
              <a:cs typeface="Verdana"/>
            </a:endParaRPr>
          </a:p>
          <a:p>
            <a:pPr algn="l"/>
            <a:r>
              <a:rPr lang="en-US" sz="3200" b="1" dirty="0">
                <a:solidFill>
                  <a:schemeClr val="bg1"/>
                </a:solidFill>
                <a:latin typeface="Inter"/>
                <a:cs typeface="Verdana"/>
              </a:rPr>
              <a:t>HSTS: Enable HTTP </a:t>
            </a:r>
            <a:r>
              <a:rPr lang="en-US" sz="3200" b="1" dirty="0">
                <a:solidFill>
                  <a:schemeClr val="bg1"/>
                </a:solidFill>
                <a:latin typeface="Inter"/>
              </a:rPr>
              <a:t>Strict Transport Security</a:t>
            </a:r>
          </a:p>
          <a:p>
            <a:pPr algn="l"/>
            <a:r>
              <a:rPr lang="en-US" sz="3200" b="1" dirty="0">
                <a:solidFill>
                  <a:schemeClr val="bg1"/>
                </a:solidFill>
                <a:latin typeface="Inter"/>
              </a:rPr>
              <a:t>HSTS forces browsers to use HTTPS for all communication with the server, preventing downgrade attacks.</a:t>
            </a:r>
          </a:p>
          <a:p>
            <a:pPr algn="l"/>
            <a:r>
              <a:rPr lang="en-US" sz="3200" b="1" dirty="0">
                <a:solidFill>
                  <a:schemeClr val="bg1"/>
                </a:solidFill>
                <a:latin typeface="Inter"/>
              </a:rPr>
              <a:t>Strict-Transport-Security: max-age=31536000; </a:t>
            </a:r>
            <a:r>
              <a:rPr lang="en-US" sz="3200" b="1" dirty="0" err="1">
                <a:solidFill>
                  <a:schemeClr val="bg1"/>
                </a:solidFill>
                <a:latin typeface="Inter"/>
              </a:rPr>
              <a:t>includeSubDomains</a:t>
            </a:r>
            <a:r>
              <a:rPr lang="en-US" sz="3200" b="1" dirty="0">
                <a:solidFill>
                  <a:schemeClr val="bg1"/>
                </a:solidFill>
                <a:latin typeface="Inter"/>
              </a:rPr>
              <a:t>; preload</a:t>
            </a:r>
          </a:p>
          <a:p>
            <a:pPr algn="l"/>
            <a:endParaRPr lang="en-US" sz="3200" b="1" dirty="0">
              <a:solidFill>
                <a:schemeClr val="bg1"/>
              </a:solidFill>
              <a:latin typeface="Inter"/>
            </a:endParaRPr>
          </a:p>
          <a:p>
            <a:pPr algn="l"/>
            <a:r>
              <a:rPr lang="en-US" sz="3200" b="1" dirty="0">
                <a:solidFill>
                  <a:schemeClr val="bg1"/>
                </a:solidFill>
                <a:latin typeface="Inter"/>
              </a:rPr>
              <a:t>Certificate Transparency (CT)</a:t>
            </a:r>
          </a:p>
          <a:p>
            <a:pPr algn="l">
              <a:buFont typeface="Arial" panose="020B0604020202020204" pitchFamily="34" charset="0"/>
              <a:buChar char="•"/>
            </a:pPr>
            <a:r>
              <a:rPr lang="en-US" sz="3200" b="1" dirty="0">
                <a:solidFill>
                  <a:schemeClr val="bg1"/>
                </a:solidFill>
                <a:latin typeface="Inter"/>
              </a:rPr>
              <a:t>Certificate Transparency is a framework that logs all issued SSL/TLS certificates in publicly auditable logs. This helps detect </a:t>
            </a:r>
            <a:r>
              <a:rPr lang="en-US" sz="3200" b="1" dirty="0" err="1">
                <a:solidFill>
                  <a:schemeClr val="bg1"/>
                </a:solidFill>
                <a:latin typeface="Inter"/>
              </a:rPr>
              <a:t>misissued</a:t>
            </a:r>
            <a:r>
              <a:rPr lang="en-US" sz="3200" b="1" dirty="0">
                <a:solidFill>
                  <a:schemeClr val="bg1"/>
                </a:solidFill>
                <a:latin typeface="Inter"/>
              </a:rPr>
              <a:t> or fraudulent certificates.</a:t>
            </a:r>
          </a:p>
          <a:p>
            <a:pPr algn="l">
              <a:buFont typeface="Arial" panose="020B0604020202020204" pitchFamily="34" charset="0"/>
              <a:buChar char="•"/>
            </a:pPr>
            <a:r>
              <a:rPr lang="en-US" sz="3200" b="1" dirty="0">
                <a:solidFill>
                  <a:schemeClr val="bg1"/>
                </a:solidFill>
                <a:latin typeface="Inter"/>
              </a:rPr>
              <a:t>Modern browsers require Certificate Transparency for all publicly trusted certificates</a:t>
            </a:r>
          </a:p>
          <a:p>
            <a:pPr algn="l">
              <a:buFont typeface="Arial" panose="020B0604020202020204" pitchFamily="34" charset="0"/>
              <a:buChar char="•"/>
            </a:pPr>
            <a:endParaRPr lang="en-US" sz="3200" b="1" dirty="0">
              <a:solidFill>
                <a:schemeClr val="bg1"/>
              </a:solidFill>
              <a:latin typeface="Inter"/>
            </a:endParaRPr>
          </a:p>
          <a:p>
            <a:pPr algn="l">
              <a:buFont typeface="Arial" panose="020B0604020202020204" pitchFamily="34" charset="0"/>
              <a:buChar char="•"/>
            </a:pPr>
            <a:endParaRPr lang="en-US" sz="3200" b="1" dirty="0">
              <a:solidFill>
                <a:schemeClr val="bg1"/>
              </a:solidFill>
              <a:latin typeface="Inter"/>
            </a:endParaRPr>
          </a:p>
          <a:p>
            <a:pPr algn="l"/>
            <a:r>
              <a:rPr lang="en-US" sz="3200" b="1" dirty="0">
                <a:solidFill>
                  <a:schemeClr val="bg1"/>
                </a:solidFill>
                <a:latin typeface="Inter"/>
              </a:rPr>
              <a:t>Expect-CT: enforce, max-age=86400, report-</a:t>
            </a:r>
            <a:r>
              <a:rPr lang="en-US" sz="3200" b="1" dirty="0" err="1">
                <a:solidFill>
                  <a:schemeClr val="bg1"/>
                </a:solidFill>
                <a:latin typeface="Inter"/>
              </a:rPr>
              <a:t>uri</a:t>
            </a:r>
            <a:r>
              <a:rPr lang="en-US" sz="3200" b="1" dirty="0">
                <a:solidFill>
                  <a:schemeClr val="bg1"/>
                </a:solidFill>
                <a:latin typeface="Inter"/>
              </a:rPr>
              <a:t>="https://example.com/report"</a:t>
            </a:r>
          </a:p>
          <a:p>
            <a:pPr algn="l"/>
            <a:endParaRPr lang="en-US" sz="3200" b="1" dirty="0">
              <a:solidFill>
                <a:schemeClr val="bg1"/>
              </a:solidFill>
              <a:latin typeface="Inter"/>
            </a:endParaRPr>
          </a:p>
          <a:p>
            <a:pPr algn="l"/>
            <a:endParaRPr lang="en-US" sz="3200" b="1" dirty="0">
              <a:solidFill>
                <a:schemeClr val="bg1"/>
              </a:solidFill>
              <a:latin typeface="Inter"/>
              <a:cs typeface="Verdana"/>
            </a:endParaRPr>
          </a:p>
          <a:p>
            <a:pPr algn="l"/>
            <a:endParaRPr lang="en-US" sz="3200" b="1" dirty="0">
              <a:solidFill>
                <a:schemeClr val="bg1"/>
              </a:solidFill>
              <a:latin typeface="Inter"/>
              <a:cs typeface="Verdana"/>
            </a:endParaRPr>
          </a:p>
          <a:p>
            <a:pPr algn="l"/>
            <a:endParaRPr lang="en-US" sz="3200" b="1" dirty="0">
              <a:solidFill>
                <a:schemeClr val="bg1"/>
              </a:solidFill>
              <a:latin typeface="Inter"/>
              <a:cs typeface="Verdana"/>
            </a:endParaRPr>
          </a:p>
          <a:p>
            <a:pPr algn="l"/>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29699535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AB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2445</TotalTime>
  <Words>2835</Words>
  <Application>Microsoft Office PowerPoint</Application>
  <PresentationFormat>Custom</PresentationFormat>
  <Paragraphs>405</Paragraphs>
  <Slides>48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Inter</vt:lpstr>
      <vt:lpstr>Verdana</vt:lpstr>
      <vt:lpstr>Wingdings</vt:lpstr>
      <vt:lpstr>Office Theme</vt:lpstr>
      <vt:lpstr>DevOps for Beginners </vt:lpstr>
      <vt:lpstr>Topic of this Course  1-http/https,Nginx  2-Docker  3-Git/Gitlab CI  4-Bash scripting  5-Ansible  5-Prometheus/Grafana</vt:lpstr>
      <vt:lpstr>HTTP/HTTPS</vt:lpstr>
      <vt:lpstr>HTTP/HTTPS</vt:lpstr>
      <vt:lpstr>HTTP/HTTPS</vt:lpstr>
      <vt:lpstr>HTTP/HTTPS</vt:lpstr>
      <vt:lpstr>HTTP/HTTPS</vt:lpstr>
      <vt:lpstr>HTTP/HTTPS</vt:lpstr>
      <vt:lpstr>HTTP/HTTPS</vt:lpstr>
      <vt:lpstr>HTTP/HTTPS</vt:lpstr>
      <vt:lpstr>APPLICATION SERVER VS WEB SERVER</vt:lpstr>
      <vt:lpstr>Nginx</vt:lpstr>
      <vt:lpstr>Nginx</vt:lpstr>
      <vt:lpstr>Nginx</vt:lpstr>
      <vt:lpstr>Nginx</vt:lpstr>
      <vt:lpstr>Docker</vt:lpstr>
      <vt:lpstr> vm vs container</vt:lpstr>
      <vt:lpstr>what is image?</vt:lpstr>
      <vt:lpstr> Image architechure</vt:lpstr>
      <vt:lpstr>what is container</vt:lpstr>
      <vt:lpstr> Docker Registry</vt:lpstr>
      <vt:lpstr>Installation docker</vt:lpstr>
      <vt:lpstr>Docker Concept</vt:lpstr>
      <vt:lpstr>manage docker</vt:lpstr>
      <vt:lpstr> some Benefit of Docker container</vt:lpstr>
      <vt:lpstr>solve some problem by container</vt:lpstr>
      <vt:lpstr>History of Container</vt:lpstr>
      <vt:lpstr> LXC vs Docker</vt:lpstr>
      <vt:lpstr>Docker company history</vt:lpstr>
      <vt:lpstr>Docker Engine</vt:lpstr>
      <vt:lpstr>LXC</vt:lpstr>
      <vt:lpstr> Docker engine architecture</vt:lpstr>
      <vt:lpstr>cgroups and ns</vt:lpstr>
      <vt:lpstr> Daemonless containers</vt:lpstr>
      <vt:lpstr>Docker storage</vt:lpstr>
      <vt:lpstr>docker.sock</vt:lpstr>
      <vt:lpstr>dangle image</vt:lpstr>
      <vt:lpstr>docker diagram</vt:lpstr>
      <vt:lpstr>Git</vt:lpstr>
      <vt:lpstr>Git Commands</vt:lpstr>
      <vt:lpstr>Git Branch and Merging</vt:lpstr>
      <vt:lpstr>Git Remote</vt:lpstr>
      <vt:lpstr>Git Undo &amp; Fix Mistakes</vt:lpstr>
      <vt:lpstr>Git Advance</vt:lpstr>
      <vt:lpstr>GitLab</vt:lpstr>
      <vt:lpstr>GitLab Architecture</vt:lpstr>
      <vt:lpstr>CI/CD</vt:lpstr>
      <vt:lpstr>CI/CD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dc:title>
  <dc:creator>HP</dc:creator>
  <cp:lastModifiedBy>HP</cp:lastModifiedBy>
  <cp:revision>23</cp:revision>
  <dcterms:created xsi:type="dcterms:W3CDTF">2025-01-27T00:28:04Z</dcterms:created>
  <dcterms:modified xsi:type="dcterms:W3CDTF">2025-04-01T23:07:19Z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2025-01-27T00:00:00Z</vt:filetime>
  </property>
  <property fmtid="{D5CDD505-2E9C-101B-9397-08002B2CF9AE}" pid="3" name="Creator">
    <vt:lpwstr>Chromium</vt:lpwstr>
  </property>
  <property fmtid="{D5CDD505-2E9C-101B-9397-08002B2CF9AE}" pid="4" name="LastSaved">
    <vt:filetime>2025-01-27T00:00:00Z</vt:filetime>
  </property>
  <property fmtid="{D5CDD505-2E9C-101B-9397-08002B2CF9AE}" pid="5" name="Producer">
    <vt:lpwstr>GPL Ghostscript 10.04.0</vt:lpwstr>
  </property>
</Properties>
</file>